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Roboto"/>
      <p:regular r:id="rId55"/>
      <p:bold r:id="rId56"/>
      <p:italic r:id="rId57"/>
      <p:boldItalic r:id="rId58"/>
    </p:embeddedFont>
    <p:embeddedFont>
      <p:font typeface="Roboto Medium"/>
      <p:regular r:id="rId59"/>
      <p:bold r:id="rId60"/>
      <p:italic r:id="rId61"/>
      <p:boldItalic r:id="rId62"/>
    </p:embeddedFont>
    <p:embeddedFont>
      <p:font typeface="JetBrains Mono"/>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edium-boldItalic.fntdata"/><Relationship Id="rId61" Type="http://schemas.openxmlformats.org/officeDocument/2006/relationships/font" Target="fonts/RobotoMedium-italic.fntdata"/><Relationship Id="rId20" Type="http://schemas.openxmlformats.org/officeDocument/2006/relationships/slide" Target="slides/slide15.xml"/><Relationship Id="rId64" Type="http://schemas.openxmlformats.org/officeDocument/2006/relationships/font" Target="fonts/JetBrainsMono-bold.fntdata"/><Relationship Id="rId63" Type="http://schemas.openxmlformats.org/officeDocument/2006/relationships/font" Target="fonts/JetBrainsMono-regular.fntdata"/><Relationship Id="rId22" Type="http://schemas.openxmlformats.org/officeDocument/2006/relationships/slide" Target="slides/slide17.xml"/><Relationship Id="rId66" Type="http://schemas.openxmlformats.org/officeDocument/2006/relationships/font" Target="fonts/JetBrainsMono-boldItalic.fntdata"/><Relationship Id="rId21" Type="http://schemas.openxmlformats.org/officeDocument/2006/relationships/slide" Target="slides/slide16.xml"/><Relationship Id="rId65" Type="http://schemas.openxmlformats.org/officeDocument/2006/relationships/font" Target="fonts/JetBrainsMono-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Medium-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italic.fntdata"/><Relationship Id="rId12" Type="http://schemas.openxmlformats.org/officeDocument/2006/relationships/slide" Target="slides/slide7.xml"/><Relationship Id="rId56" Type="http://schemas.openxmlformats.org/officeDocument/2006/relationships/font" Target="fonts/Roboto-bold.fntdata"/><Relationship Id="rId15" Type="http://schemas.openxmlformats.org/officeDocument/2006/relationships/slide" Target="slides/slide10.xml"/><Relationship Id="rId59" Type="http://schemas.openxmlformats.org/officeDocument/2006/relationships/font" Target="fonts/RobotoMedium-regular.fntdata"/><Relationship Id="rId14" Type="http://schemas.openxmlformats.org/officeDocument/2006/relationships/slide" Target="slides/slide9.xml"/><Relationship Id="rId58"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d19b508b7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d19b508b7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d19b508b7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d19b508b7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d19b508b7b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d19b508b7b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d19b508b7b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d19b508b7b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d19b508b7b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d19b508b7b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d19b508b7b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d19b508b7b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d19b508b7b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d19b508b7b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d19b508b7b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d19b508b7b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d19b508b7b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d19b508b7b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d19b508b7b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d19b508b7b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90f72b28e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90f72b28e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d19b508b7b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d19b508b7b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d19b508b7b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d19b508b7b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d19b508b7b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d19b508b7b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d19b508b7b_2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d19b508b7b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d19b508b7b_2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d19b508b7b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d19b508b7b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d19b508b7b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d19b508b7b_2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d19b508b7b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d2a6d6a4c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d2a6d6a4c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d2a6d6a4c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d2a6d6a4c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d2a6d6a4c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d2a6d6a4c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d19b508b7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d19b508b7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d2a6d6a4c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d2a6d6a4c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d2a6d6a4c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d2a6d6a4c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d2a6d6a4c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d2a6d6a4c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d2a6d6a4c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d2a6d6a4c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d2a6d6a4c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d2a6d6a4c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d2a6d6a4c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d2a6d6a4c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d2a6d6a4c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d2a6d6a4c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d2a6d6a4c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d2a6d6a4c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d2a6d6a4c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d2a6d6a4c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d2a6d6a4c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d2a6d6a4c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d19b508b7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d19b508b7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d2a6d6a4c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d2a6d6a4c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d2a6d6a4cf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d2a6d6a4cf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d2a6d6a4cf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d2a6d6a4cf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d2a6d6a4cf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d2a6d6a4c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d2a6d6a4c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d2a6d6a4c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d2a6d6a4cf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d2a6d6a4cf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d2a6d6a4cf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d2a6d6a4cf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d2a6d6a4cf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d2a6d6a4cf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d2a6d6a4cf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d2a6d6a4cf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d2a6d6a4cf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d2a6d6a4cf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d19b508b7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d19b508b7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d19b508b7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d19b508b7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d19b508b7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d19b508b7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d19b508b7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d19b508b7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d19b508b7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d19b508b7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23.png"/><Relationship Id="rId5"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4.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4.png"/><Relationship Id="rId4" Type="http://schemas.openxmlformats.org/officeDocument/2006/relationships/image" Target="../media/image32.png"/><Relationship Id="rId5"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34.png"/><Relationship Id="rId5"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39.png"/><Relationship Id="rId5"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41.png"/><Relationship Id="rId5"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4.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4.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4.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4.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4.png"/><Relationship Id="rId4" Type="http://schemas.openxmlformats.org/officeDocument/2006/relationships/image" Target="../media/image49.png"/><Relationship Id="rId5"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4.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0" y="0"/>
            <a:ext cx="6164700" cy="51435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txBox="1"/>
          <p:nvPr/>
        </p:nvSpPr>
        <p:spPr>
          <a:xfrm>
            <a:off x="287600" y="515375"/>
            <a:ext cx="5373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3000">
                <a:solidFill>
                  <a:schemeClr val="lt1"/>
                </a:solidFill>
                <a:latin typeface="Roboto"/>
                <a:ea typeface="Roboto"/>
                <a:cs typeface="Roboto"/>
                <a:sym typeface="Roboto"/>
              </a:rPr>
              <a:t>Kubernetes</a:t>
            </a:r>
            <a:r>
              <a:rPr lang="it" sz="3000">
                <a:solidFill>
                  <a:schemeClr val="lt1"/>
                </a:solidFill>
                <a:latin typeface="Roboto"/>
                <a:ea typeface="Roboto"/>
                <a:cs typeface="Roboto"/>
                <a:sym typeface="Roboto"/>
              </a:rPr>
              <a:t> Observability </a:t>
            </a:r>
            <a:br>
              <a:rPr lang="it" sz="3000">
                <a:solidFill>
                  <a:schemeClr val="lt1"/>
                </a:solidFill>
                <a:latin typeface="Roboto"/>
                <a:ea typeface="Roboto"/>
                <a:cs typeface="Roboto"/>
                <a:sym typeface="Roboto"/>
              </a:rPr>
            </a:br>
            <a:r>
              <a:rPr lang="it" sz="3000">
                <a:solidFill>
                  <a:schemeClr val="lt1"/>
                </a:solidFill>
                <a:latin typeface="Roboto"/>
                <a:ea typeface="Roboto"/>
                <a:cs typeface="Roboto"/>
                <a:sym typeface="Roboto"/>
              </a:rPr>
              <a:t>&amp; Detection Engineering</a:t>
            </a:r>
            <a:endParaRPr sz="3000">
              <a:solidFill>
                <a:schemeClr val="lt1"/>
              </a:solidFill>
              <a:latin typeface="Roboto"/>
              <a:ea typeface="Roboto"/>
              <a:cs typeface="Roboto"/>
              <a:sym typeface="Roboto"/>
            </a:endParaRPr>
          </a:p>
        </p:txBody>
      </p:sp>
      <p:sp>
        <p:nvSpPr>
          <p:cNvPr id="56" name="Google Shape;56;p13"/>
          <p:cNvSpPr txBox="1"/>
          <p:nvPr/>
        </p:nvSpPr>
        <p:spPr>
          <a:xfrm>
            <a:off x="287600" y="3079575"/>
            <a:ext cx="5619300" cy="19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500">
                <a:solidFill>
                  <a:schemeClr val="lt1"/>
                </a:solidFill>
                <a:latin typeface="Roboto Medium"/>
                <a:ea typeface="Roboto Medium"/>
                <a:cs typeface="Roboto Medium"/>
                <a:sym typeface="Roboto Medium"/>
              </a:rPr>
              <a:t>Candidato </a:t>
            </a:r>
            <a:endParaRPr sz="1500">
              <a:solidFill>
                <a:schemeClr val="lt1"/>
              </a:solidFill>
              <a:latin typeface="Roboto Medium"/>
              <a:ea typeface="Roboto Medium"/>
              <a:cs typeface="Roboto Medium"/>
              <a:sym typeface="Roboto Medium"/>
            </a:endParaRPr>
          </a:p>
          <a:p>
            <a:pPr indent="0" lvl="0" marL="0" rtl="0" algn="l">
              <a:spcBef>
                <a:spcPts val="0"/>
              </a:spcBef>
              <a:spcAft>
                <a:spcPts val="0"/>
              </a:spcAft>
              <a:buNone/>
            </a:pPr>
            <a:r>
              <a:rPr lang="it" sz="1500">
                <a:solidFill>
                  <a:schemeClr val="lt1"/>
                </a:solidFill>
                <a:latin typeface="Roboto"/>
                <a:ea typeface="Roboto"/>
                <a:cs typeface="Roboto"/>
                <a:sym typeface="Roboto"/>
              </a:rPr>
              <a:t>Antonio Gravino (05225 01502)</a:t>
            </a:r>
            <a:br>
              <a:rPr lang="it" sz="1500">
                <a:solidFill>
                  <a:schemeClr val="lt1"/>
                </a:solidFill>
                <a:latin typeface="Roboto"/>
                <a:ea typeface="Roboto"/>
                <a:cs typeface="Roboto"/>
                <a:sym typeface="Roboto"/>
              </a:rPr>
            </a:br>
            <a:endParaRPr sz="1500">
              <a:solidFill>
                <a:schemeClr val="lt1"/>
              </a:solidFill>
              <a:latin typeface="Roboto"/>
              <a:ea typeface="Roboto"/>
              <a:cs typeface="Roboto"/>
              <a:sym typeface="Roboto"/>
            </a:endParaRPr>
          </a:p>
          <a:p>
            <a:pPr indent="0" lvl="0" marL="0" rtl="0" algn="l">
              <a:spcBef>
                <a:spcPts val="0"/>
              </a:spcBef>
              <a:spcAft>
                <a:spcPts val="0"/>
              </a:spcAft>
              <a:buNone/>
            </a:pPr>
            <a:r>
              <a:rPr b="1" lang="it" sz="1500">
                <a:solidFill>
                  <a:schemeClr val="lt1"/>
                </a:solidFill>
                <a:latin typeface="Roboto"/>
                <a:ea typeface="Roboto"/>
                <a:cs typeface="Roboto"/>
                <a:sym typeface="Roboto"/>
              </a:rPr>
              <a:t>Repository</a:t>
            </a:r>
            <a:endParaRPr b="1" sz="1500">
              <a:solidFill>
                <a:schemeClr val="lt1"/>
              </a:solidFill>
              <a:latin typeface="Roboto"/>
              <a:ea typeface="Roboto"/>
              <a:cs typeface="Roboto"/>
              <a:sym typeface="Roboto"/>
            </a:endParaRPr>
          </a:p>
          <a:p>
            <a:pPr indent="0" lvl="0" marL="0" rtl="0" algn="l">
              <a:spcBef>
                <a:spcPts val="0"/>
              </a:spcBef>
              <a:spcAft>
                <a:spcPts val="0"/>
              </a:spcAft>
              <a:buNone/>
            </a:pPr>
            <a:r>
              <a:rPr lang="it" sz="1500">
                <a:solidFill>
                  <a:schemeClr val="lt1"/>
                </a:solidFill>
                <a:latin typeface="Roboto"/>
                <a:ea typeface="Roboto"/>
                <a:cs typeface="Roboto"/>
                <a:sym typeface="Roboto"/>
              </a:rPr>
              <a:t>github.com/antoniogrv/kube-observe</a:t>
            </a:r>
            <a:endParaRPr sz="1500">
              <a:solidFill>
                <a:schemeClr val="lt1"/>
              </a:solidFill>
              <a:latin typeface="Roboto"/>
              <a:ea typeface="Roboto"/>
              <a:cs typeface="Roboto"/>
              <a:sym typeface="Roboto"/>
            </a:endParaRPr>
          </a:p>
          <a:p>
            <a:pPr indent="0" lvl="0" marL="0" rtl="0" algn="l">
              <a:spcBef>
                <a:spcPts val="0"/>
              </a:spcBef>
              <a:spcAft>
                <a:spcPts val="0"/>
              </a:spcAft>
              <a:buNone/>
            </a:pPr>
            <a:r>
              <a:t/>
            </a:r>
            <a:endParaRPr sz="1500">
              <a:solidFill>
                <a:schemeClr val="lt1"/>
              </a:solidFill>
              <a:latin typeface="Roboto"/>
              <a:ea typeface="Roboto"/>
              <a:cs typeface="Roboto"/>
              <a:sym typeface="Roboto"/>
            </a:endParaRPr>
          </a:p>
          <a:p>
            <a:pPr indent="0" lvl="0" marL="0" rtl="0" algn="l">
              <a:spcBef>
                <a:spcPts val="0"/>
              </a:spcBef>
              <a:spcAft>
                <a:spcPts val="0"/>
              </a:spcAft>
              <a:buNone/>
            </a:pPr>
            <a:r>
              <a:rPr lang="it" sz="1000">
                <a:solidFill>
                  <a:schemeClr val="lt1"/>
                </a:solidFill>
                <a:latin typeface="Roboto"/>
                <a:ea typeface="Roboto"/>
                <a:cs typeface="Roboto"/>
                <a:sym typeface="Roboto"/>
              </a:rPr>
              <a:t>Corso di </a:t>
            </a:r>
            <a:r>
              <a:rPr i="1" lang="it" sz="1000">
                <a:solidFill>
                  <a:schemeClr val="lt1"/>
                </a:solidFill>
                <a:latin typeface="Roboto"/>
                <a:ea typeface="Roboto"/>
                <a:cs typeface="Roboto"/>
                <a:sym typeface="Roboto"/>
              </a:rPr>
              <a:t>Penetration Testing &amp; Ethical Hacking</a:t>
            </a:r>
            <a:endParaRPr i="1" sz="1000">
              <a:solidFill>
                <a:schemeClr val="lt1"/>
              </a:solidFill>
              <a:latin typeface="Roboto"/>
              <a:ea typeface="Roboto"/>
              <a:cs typeface="Roboto"/>
              <a:sym typeface="Roboto"/>
            </a:endParaRPr>
          </a:p>
          <a:p>
            <a:pPr indent="0" lvl="0" marL="0" rtl="0" algn="l">
              <a:spcBef>
                <a:spcPts val="0"/>
              </a:spcBef>
              <a:spcAft>
                <a:spcPts val="0"/>
              </a:spcAft>
              <a:buNone/>
            </a:pPr>
            <a:r>
              <a:rPr lang="it" sz="1000">
                <a:solidFill>
                  <a:schemeClr val="lt1"/>
                </a:solidFill>
                <a:latin typeface="Roboto"/>
                <a:ea typeface="Roboto"/>
                <a:cs typeface="Roboto"/>
                <a:sym typeface="Roboto"/>
              </a:rPr>
              <a:t>Prof. Arcangelo Castiglione, a.a. 2023/2024</a:t>
            </a:r>
            <a:endParaRPr sz="1000">
              <a:solidFill>
                <a:schemeClr val="lt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57" name="Google Shape;57;p13"/>
          <p:cNvPicPr preferRelativeResize="0"/>
          <p:nvPr/>
        </p:nvPicPr>
        <p:blipFill>
          <a:blip r:embed="rId3">
            <a:alphaModFix/>
          </a:blip>
          <a:stretch>
            <a:fillRect/>
          </a:stretch>
        </p:blipFill>
        <p:spPr>
          <a:xfrm>
            <a:off x="5683150" y="1638012"/>
            <a:ext cx="1867500" cy="1867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146" name="Google Shape;146;p22"/>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Ambienti reali e ambienti virtuali</a:t>
            </a:r>
            <a:endParaRPr b="1" sz="2100">
              <a:solidFill>
                <a:schemeClr val="lt1"/>
              </a:solidFill>
              <a:latin typeface="Roboto"/>
              <a:ea typeface="Roboto"/>
              <a:cs typeface="Roboto"/>
              <a:sym typeface="Roboto"/>
            </a:endParaRPr>
          </a:p>
        </p:txBody>
      </p:sp>
      <p:pic>
        <p:nvPicPr>
          <p:cNvPr id="147" name="Google Shape;147;p22"/>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148" name="Google Shape;148;p22"/>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149" name="Google Shape;149;p22"/>
          <p:cNvSpPr txBox="1"/>
          <p:nvPr/>
        </p:nvSpPr>
        <p:spPr>
          <a:xfrm>
            <a:off x="337075" y="726100"/>
            <a:ext cx="8225100" cy="1507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La scalabilità e la governance di un cluster di VM è un tema complesso</a:t>
            </a:r>
            <a:endParaRPr sz="1700">
              <a:solidFill>
                <a:srgbClr val="00154D"/>
              </a:solidFill>
              <a:latin typeface="Roboto"/>
              <a:ea typeface="Roboto"/>
              <a:cs typeface="Roboto"/>
              <a:sym typeface="Roboto"/>
            </a:endParaRPr>
          </a:p>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Richiede strumenti efficaci, specialmente se il cluster contempla </a:t>
            </a:r>
            <a:r>
              <a:rPr b="1" i="1" lang="it" sz="1700">
                <a:solidFill>
                  <a:srgbClr val="00154D"/>
                </a:solidFill>
                <a:latin typeface="Roboto"/>
                <a:ea typeface="Roboto"/>
                <a:cs typeface="Roboto"/>
                <a:sym typeface="Roboto"/>
              </a:rPr>
              <a:t>più </a:t>
            </a:r>
            <a:r>
              <a:rPr lang="it" sz="1700">
                <a:solidFill>
                  <a:srgbClr val="00154D"/>
                </a:solidFill>
                <a:latin typeface="Roboto"/>
                <a:ea typeface="Roboto"/>
                <a:cs typeface="Roboto"/>
                <a:sym typeface="Roboto"/>
              </a:rPr>
              <a:t>applicativi</a:t>
            </a:r>
            <a:endParaRPr sz="1700">
              <a:solidFill>
                <a:srgbClr val="00154D"/>
              </a:solidFill>
              <a:latin typeface="Roboto"/>
              <a:ea typeface="Roboto"/>
              <a:cs typeface="Roboto"/>
              <a:sym typeface="Roboto"/>
            </a:endParaRPr>
          </a:p>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Parliamo di </a:t>
            </a:r>
            <a:r>
              <a:rPr b="1" lang="it" sz="1700" u="sng">
                <a:solidFill>
                  <a:srgbClr val="00154D"/>
                </a:solidFill>
                <a:latin typeface="Roboto"/>
                <a:ea typeface="Roboto"/>
                <a:cs typeface="Roboto"/>
                <a:sym typeface="Roboto"/>
              </a:rPr>
              <a:t>orchestrazione</a:t>
            </a:r>
            <a:endParaRPr b="1" sz="1700" u="sng">
              <a:solidFill>
                <a:srgbClr val="00154D"/>
              </a:solidFill>
              <a:latin typeface="Roboto"/>
              <a:ea typeface="Roboto"/>
              <a:cs typeface="Roboto"/>
              <a:sym typeface="Roboto"/>
            </a:endParaRPr>
          </a:p>
        </p:txBody>
      </p:sp>
      <p:pic>
        <p:nvPicPr>
          <p:cNvPr id="150" name="Google Shape;150;p22"/>
          <p:cNvPicPr preferRelativeResize="0"/>
          <p:nvPr/>
        </p:nvPicPr>
        <p:blipFill>
          <a:blip r:embed="rId4">
            <a:alphaModFix/>
          </a:blip>
          <a:stretch>
            <a:fillRect/>
          </a:stretch>
        </p:blipFill>
        <p:spPr>
          <a:xfrm>
            <a:off x="1923225" y="1590450"/>
            <a:ext cx="5297549" cy="29611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156" name="Google Shape;156;p23"/>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Orchestrazione con Kubernetes</a:t>
            </a:r>
            <a:endParaRPr b="1" sz="2100">
              <a:solidFill>
                <a:schemeClr val="lt1"/>
              </a:solidFill>
              <a:latin typeface="Roboto"/>
              <a:ea typeface="Roboto"/>
              <a:cs typeface="Roboto"/>
              <a:sym typeface="Roboto"/>
            </a:endParaRPr>
          </a:p>
        </p:txBody>
      </p:sp>
      <p:pic>
        <p:nvPicPr>
          <p:cNvPr id="157" name="Google Shape;157;p23"/>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158" name="Google Shape;158;p23"/>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159" name="Google Shape;159;p23"/>
          <p:cNvSpPr txBox="1"/>
          <p:nvPr/>
        </p:nvSpPr>
        <p:spPr>
          <a:xfrm>
            <a:off x="365325" y="868775"/>
            <a:ext cx="8472300" cy="36303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00154D"/>
              </a:buClr>
              <a:buSzPts val="1900"/>
              <a:buFont typeface="Roboto"/>
              <a:buChar char="●"/>
            </a:pPr>
            <a:r>
              <a:rPr b="1" lang="it" sz="1900">
                <a:solidFill>
                  <a:srgbClr val="00154D"/>
                </a:solidFill>
                <a:latin typeface="Roboto"/>
                <a:ea typeface="Roboto"/>
                <a:cs typeface="Roboto"/>
                <a:sym typeface="Roboto"/>
              </a:rPr>
              <a:t>Kubernetes è un software di orchestrazione e governance di cluster di macchine virtuali basato su container</a:t>
            </a:r>
            <a:br>
              <a:rPr b="1" lang="it" sz="1900">
                <a:solidFill>
                  <a:srgbClr val="00154D"/>
                </a:solidFill>
                <a:latin typeface="Roboto"/>
                <a:ea typeface="Roboto"/>
                <a:cs typeface="Roboto"/>
                <a:sym typeface="Roboto"/>
              </a:rPr>
            </a:br>
            <a:endParaRPr b="1" sz="1900">
              <a:solidFill>
                <a:srgbClr val="00154D"/>
              </a:solidFill>
              <a:latin typeface="Roboto"/>
              <a:ea typeface="Roboto"/>
              <a:cs typeface="Roboto"/>
              <a:sym typeface="Roboto"/>
            </a:endParaRPr>
          </a:p>
          <a:p>
            <a:pPr indent="-349250" lvl="0" marL="4572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Creato da </a:t>
            </a:r>
            <a:r>
              <a:rPr i="1" lang="it" sz="1900">
                <a:solidFill>
                  <a:srgbClr val="00154D"/>
                </a:solidFill>
                <a:latin typeface="Roboto"/>
                <a:ea typeface="Roboto"/>
                <a:cs typeface="Roboto"/>
                <a:sym typeface="Roboto"/>
              </a:rPr>
              <a:t>Google</a:t>
            </a:r>
            <a:r>
              <a:rPr lang="it" sz="1900">
                <a:solidFill>
                  <a:srgbClr val="00154D"/>
                </a:solidFill>
                <a:latin typeface="Roboto"/>
                <a:ea typeface="Roboto"/>
                <a:cs typeface="Roboto"/>
                <a:sym typeface="Roboto"/>
              </a:rPr>
              <a:t>, fornisce supporto </a:t>
            </a:r>
            <a:r>
              <a:rPr b="1" lang="it" sz="1900">
                <a:solidFill>
                  <a:srgbClr val="00154D"/>
                </a:solidFill>
                <a:latin typeface="Roboto"/>
                <a:ea typeface="Roboto"/>
                <a:cs typeface="Roboto"/>
                <a:sym typeface="Roboto"/>
              </a:rPr>
              <a:t>multi-cloud</a:t>
            </a:r>
            <a:r>
              <a:rPr lang="it" sz="1900">
                <a:solidFill>
                  <a:srgbClr val="00154D"/>
                </a:solidFill>
                <a:latin typeface="Roboto"/>
                <a:ea typeface="Roboto"/>
                <a:cs typeface="Roboto"/>
                <a:sym typeface="Roboto"/>
              </a:rPr>
              <a:t> per realizzare </a:t>
            </a:r>
            <a:r>
              <a:rPr b="1" lang="it" sz="1900">
                <a:solidFill>
                  <a:srgbClr val="00154D"/>
                </a:solidFill>
                <a:latin typeface="Roboto"/>
                <a:ea typeface="Roboto"/>
                <a:cs typeface="Roboto"/>
                <a:sym typeface="Roboto"/>
              </a:rPr>
              <a:t>architetture scalabili, resilienti, affidabili e con zero-downtime</a:t>
            </a:r>
            <a:endParaRPr b="1" sz="1900">
              <a:solidFill>
                <a:srgbClr val="00154D"/>
              </a:solidFill>
              <a:latin typeface="Roboto"/>
              <a:ea typeface="Roboto"/>
              <a:cs typeface="Roboto"/>
              <a:sym typeface="Roboto"/>
            </a:endParaRPr>
          </a:p>
          <a:p>
            <a:pPr indent="0" lvl="0" marL="0" rtl="0" algn="l">
              <a:spcBef>
                <a:spcPts val="0"/>
              </a:spcBef>
              <a:spcAft>
                <a:spcPts val="0"/>
              </a:spcAft>
              <a:buNone/>
            </a:pPr>
            <a:r>
              <a:t/>
            </a:r>
            <a:endParaRPr sz="1900">
              <a:solidFill>
                <a:srgbClr val="00154D"/>
              </a:solidFill>
              <a:latin typeface="Roboto"/>
              <a:ea typeface="Roboto"/>
              <a:cs typeface="Roboto"/>
              <a:sym typeface="Roboto"/>
            </a:endParaRPr>
          </a:p>
          <a:p>
            <a:pPr indent="-349250" lvl="0" marL="4572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Tramite Kubernetes è possibile governare dinamicamente molteplici applicativi diversi, da </a:t>
            </a:r>
            <a:r>
              <a:rPr b="1" lang="it" sz="1900">
                <a:solidFill>
                  <a:srgbClr val="00154D"/>
                </a:solidFill>
                <a:latin typeface="Roboto"/>
                <a:ea typeface="Roboto"/>
                <a:cs typeface="Roboto"/>
                <a:sym typeface="Roboto"/>
              </a:rPr>
              <a:t>load balancers</a:t>
            </a:r>
            <a:r>
              <a:rPr lang="it" sz="1900">
                <a:solidFill>
                  <a:srgbClr val="00154D"/>
                </a:solidFill>
                <a:latin typeface="Roboto"/>
                <a:ea typeface="Roboto"/>
                <a:cs typeface="Roboto"/>
                <a:sym typeface="Roboto"/>
              </a:rPr>
              <a:t> ad </a:t>
            </a:r>
            <a:r>
              <a:rPr b="1" lang="it" sz="1900">
                <a:solidFill>
                  <a:srgbClr val="00154D"/>
                </a:solidFill>
                <a:latin typeface="Roboto"/>
                <a:ea typeface="Roboto"/>
                <a:cs typeface="Roboto"/>
                <a:sym typeface="Roboto"/>
              </a:rPr>
              <a:t>HTTP webservers</a:t>
            </a:r>
            <a:endParaRPr b="1" sz="1900">
              <a:solidFill>
                <a:srgbClr val="00154D"/>
              </a:solidFill>
              <a:latin typeface="Roboto"/>
              <a:ea typeface="Roboto"/>
              <a:cs typeface="Roboto"/>
              <a:sym typeface="Roboto"/>
            </a:endParaRPr>
          </a:p>
          <a:p>
            <a:pPr indent="0" lvl="0" marL="457200" rtl="0" algn="l">
              <a:spcBef>
                <a:spcPts val="0"/>
              </a:spcBef>
              <a:spcAft>
                <a:spcPts val="0"/>
              </a:spcAft>
              <a:buNone/>
            </a:pPr>
            <a:r>
              <a:t/>
            </a:r>
            <a:endParaRPr sz="1900">
              <a:solidFill>
                <a:srgbClr val="00154D"/>
              </a:solidFill>
              <a:latin typeface="Roboto"/>
              <a:ea typeface="Roboto"/>
              <a:cs typeface="Roboto"/>
              <a:sym typeface="Roboto"/>
            </a:endParaRPr>
          </a:p>
          <a:p>
            <a:pPr indent="-349250" lvl="0" marL="4572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Si inserisce in una giovane branca </a:t>
            </a:r>
            <a:br>
              <a:rPr lang="it" sz="1900">
                <a:solidFill>
                  <a:srgbClr val="00154D"/>
                </a:solidFill>
                <a:latin typeface="Roboto"/>
                <a:ea typeface="Roboto"/>
                <a:cs typeface="Roboto"/>
                <a:sym typeface="Roboto"/>
              </a:rPr>
            </a:br>
            <a:r>
              <a:rPr lang="it" sz="1900">
                <a:solidFill>
                  <a:srgbClr val="00154D"/>
                </a:solidFill>
                <a:latin typeface="Roboto"/>
                <a:ea typeface="Roboto"/>
                <a:cs typeface="Roboto"/>
                <a:sym typeface="Roboto"/>
              </a:rPr>
              <a:t>dell’informatica legata al cloud-native</a:t>
            </a:r>
            <a:endParaRPr sz="1900">
              <a:solidFill>
                <a:srgbClr val="00154D"/>
              </a:solidFill>
              <a:latin typeface="Roboto"/>
              <a:ea typeface="Roboto"/>
              <a:cs typeface="Roboto"/>
              <a:sym typeface="Roboto"/>
            </a:endParaRPr>
          </a:p>
          <a:p>
            <a:pPr indent="-349250" lvl="1" marL="9144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a:t>
            </a:r>
            <a:r>
              <a:rPr b="1" lang="it" sz="1900">
                <a:solidFill>
                  <a:srgbClr val="00154D"/>
                </a:solidFill>
                <a:latin typeface="Roboto"/>
                <a:ea typeface="Roboto"/>
                <a:cs typeface="Roboto"/>
                <a:sym typeface="Roboto"/>
              </a:rPr>
              <a:t>DevOps Engineering</a:t>
            </a:r>
            <a:r>
              <a:rPr lang="it" sz="1900">
                <a:solidFill>
                  <a:srgbClr val="00154D"/>
                </a:solidFill>
                <a:latin typeface="Roboto"/>
                <a:ea typeface="Roboto"/>
                <a:cs typeface="Roboto"/>
                <a:sym typeface="Roboto"/>
              </a:rPr>
              <a:t>”</a:t>
            </a:r>
            <a:endParaRPr sz="1900">
              <a:solidFill>
                <a:srgbClr val="00154D"/>
              </a:solidFill>
              <a:latin typeface="Roboto"/>
              <a:ea typeface="Roboto"/>
              <a:cs typeface="Roboto"/>
              <a:sym typeface="Roboto"/>
            </a:endParaRPr>
          </a:p>
          <a:p>
            <a:pPr indent="0" lvl="0" marL="0" rtl="0" algn="l">
              <a:spcBef>
                <a:spcPts val="0"/>
              </a:spcBef>
              <a:spcAft>
                <a:spcPts val="0"/>
              </a:spcAft>
              <a:buNone/>
            </a:pPr>
            <a:r>
              <a:t/>
            </a:r>
            <a:endParaRPr sz="1900">
              <a:solidFill>
                <a:srgbClr val="00154D"/>
              </a:solidFill>
              <a:latin typeface="Roboto"/>
              <a:ea typeface="Roboto"/>
              <a:cs typeface="Roboto"/>
              <a:sym typeface="Roboto"/>
            </a:endParaRPr>
          </a:p>
          <a:p>
            <a:pPr indent="0" lvl="0" marL="0" rtl="0" algn="l">
              <a:spcBef>
                <a:spcPts val="0"/>
              </a:spcBef>
              <a:spcAft>
                <a:spcPts val="0"/>
              </a:spcAft>
              <a:buNone/>
            </a:pPr>
            <a:r>
              <a:t/>
            </a:r>
            <a:endParaRPr sz="1900">
              <a:solidFill>
                <a:srgbClr val="00154D"/>
              </a:solidFill>
              <a:latin typeface="Roboto"/>
              <a:ea typeface="Roboto"/>
              <a:cs typeface="Roboto"/>
              <a:sym typeface="Roboto"/>
            </a:endParaRPr>
          </a:p>
          <a:p>
            <a:pPr indent="0" lvl="0" marL="0" rtl="0" algn="l">
              <a:spcBef>
                <a:spcPts val="0"/>
              </a:spcBef>
              <a:spcAft>
                <a:spcPts val="0"/>
              </a:spcAft>
              <a:buNone/>
            </a:pPr>
            <a:r>
              <a:t/>
            </a:r>
            <a:endParaRPr sz="1900">
              <a:solidFill>
                <a:schemeClr val="dk2"/>
              </a:solidFill>
            </a:endParaRPr>
          </a:p>
        </p:txBody>
      </p:sp>
      <p:pic>
        <p:nvPicPr>
          <p:cNvPr id="160" name="Google Shape;160;p23"/>
          <p:cNvPicPr preferRelativeResize="0"/>
          <p:nvPr/>
        </p:nvPicPr>
        <p:blipFill>
          <a:blip r:embed="rId4">
            <a:alphaModFix/>
          </a:blip>
          <a:stretch>
            <a:fillRect/>
          </a:stretch>
        </p:blipFill>
        <p:spPr>
          <a:xfrm>
            <a:off x="5334275" y="3433825"/>
            <a:ext cx="2366349" cy="1217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166" name="Google Shape;166;p24"/>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Orchestrazione con Kubernetes</a:t>
            </a:r>
            <a:endParaRPr b="1" sz="2100">
              <a:solidFill>
                <a:schemeClr val="lt1"/>
              </a:solidFill>
              <a:latin typeface="Roboto"/>
              <a:ea typeface="Roboto"/>
              <a:cs typeface="Roboto"/>
              <a:sym typeface="Roboto"/>
            </a:endParaRPr>
          </a:p>
        </p:txBody>
      </p:sp>
      <p:pic>
        <p:nvPicPr>
          <p:cNvPr id="167" name="Google Shape;167;p24"/>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168" name="Google Shape;168;p24"/>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169" name="Google Shape;169;p24"/>
          <p:cNvSpPr txBox="1"/>
          <p:nvPr/>
        </p:nvSpPr>
        <p:spPr>
          <a:xfrm>
            <a:off x="365325" y="868775"/>
            <a:ext cx="8472300" cy="36303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La SEC su Kubernetes è un aspetto critico, ma è in “</a:t>
            </a:r>
            <a:r>
              <a:rPr i="1" lang="it" sz="1900">
                <a:solidFill>
                  <a:srgbClr val="00154D"/>
                </a:solidFill>
                <a:latin typeface="Roboto"/>
                <a:ea typeface="Roboto"/>
                <a:cs typeface="Roboto"/>
                <a:sym typeface="Roboto"/>
              </a:rPr>
              <a:t>avvenire</a:t>
            </a:r>
            <a:r>
              <a:rPr lang="it" sz="1900">
                <a:solidFill>
                  <a:srgbClr val="00154D"/>
                </a:solidFill>
                <a:latin typeface="Roboto"/>
                <a:ea typeface="Roboto"/>
                <a:cs typeface="Roboto"/>
                <a:sym typeface="Roboto"/>
              </a:rPr>
              <a:t>”</a:t>
            </a:r>
            <a:endParaRPr sz="1900">
              <a:solidFill>
                <a:srgbClr val="00154D"/>
              </a:solidFill>
              <a:latin typeface="Roboto"/>
              <a:ea typeface="Roboto"/>
              <a:cs typeface="Roboto"/>
              <a:sym typeface="Roboto"/>
            </a:endParaRPr>
          </a:p>
          <a:p>
            <a:pPr indent="-349250" lvl="1" marL="9144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Software giovane, ma ciò </a:t>
            </a:r>
            <a:r>
              <a:rPr lang="it" sz="1900" u="sng">
                <a:solidFill>
                  <a:srgbClr val="00154D"/>
                </a:solidFill>
                <a:latin typeface="Roboto"/>
                <a:ea typeface="Roboto"/>
                <a:cs typeface="Roboto"/>
                <a:sym typeface="Roboto"/>
              </a:rPr>
              <a:t>non</a:t>
            </a:r>
            <a:r>
              <a:rPr lang="it" sz="1900">
                <a:solidFill>
                  <a:srgbClr val="00154D"/>
                </a:solidFill>
                <a:latin typeface="Roboto"/>
                <a:ea typeface="Roboto"/>
                <a:cs typeface="Roboto"/>
                <a:sym typeface="Roboto"/>
              </a:rPr>
              <a:t> implica che è poco sicuro </a:t>
            </a:r>
            <a:br>
              <a:rPr lang="it" sz="1900">
                <a:solidFill>
                  <a:srgbClr val="00154D"/>
                </a:solidFill>
                <a:latin typeface="Roboto"/>
                <a:ea typeface="Roboto"/>
                <a:cs typeface="Roboto"/>
                <a:sym typeface="Roboto"/>
              </a:rPr>
            </a:br>
            <a:r>
              <a:rPr lang="it" sz="1900">
                <a:solidFill>
                  <a:srgbClr val="00154D"/>
                </a:solidFill>
                <a:latin typeface="Roboto"/>
                <a:ea typeface="Roboto"/>
                <a:cs typeface="Roboto"/>
                <a:sym typeface="Roboto"/>
              </a:rPr>
              <a:t>(IAM, Service Accounts, JWTs, …)</a:t>
            </a:r>
            <a:br>
              <a:rPr b="1" lang="it" sz="1900">
                <a:solidFill>
                  <a:srgbClr val="00154D"/>
                </a:solidFill>
                <a:latin typeface="Roboto"/>
                <a:ea typeface="Roboto"/>
                <a:cs typeface="Roboto"/>
                <a:sym typeface="Roboto"/>
              </a:rPr>
            </a:br>
            <a:endParaRPr b="1" sz="1900">
              <a:solidFill>
                <a:srgbClr val="00154D"/>
              </a:solidFill>
              <a:latin typeface="Roboto"/>
              <a:ea typeface="Roboto"/>
              <a:cs typeface="Roboto"/>
              <a:sym typeface="Roboto"/>
            </a:endParaRPr>
          </a:p>
          <a:p>
            <a:pPr indent="-349250" lvl="0" marL="457200" rtl="0" algn="l">
              <a:spcBef>
                <a:spcPts val="0"/>
              </a:spcBef>
              <a:spcAft>
                <a:spcPts val="0"/>
              </a:spcAft>
              <a:buClr>
                <a:srgbClr val="00154D"/>
              </a:buClr>
              <a:buSzPts val="1900"/>
              <a:buFont typeface="Roboto"/>
              <a:buChar char="●"/>
            </a:pPr>
            <a:r>
              <a:rPr b="1" lang="it" sz="1900">
                <a:solidFill>
                  <a:srgbClr val="00154D"/>
                </a:solidFill>
                <a:latin typeface="Roboto"/>
                <a:ea typeface="Roboto"/>
                <a:cs typeface="Roboto"/>
                <a:sym typeface="Roboto"/>
              </a:rPr>
              <a:t>I temi di Disaster Recovery e Incident Response su cluster gestiti da Kubernetes sono ancora molto aperti</a:t>
            </a:r>
            <a:r>
              <a:rPr lang="it" sz="1900">
                <a:solidFill>
                  <a:srgbClr val="00154D"/>
                </a:solidFill>
                <a:latin typeface="Roboto"/>
                <a:ea typeface="Roboto"/>
                <a:cs typeface="Roboto"/>
                <a:sym typeface="Roboto"/>
              </a:rPr>
              <a:t>, per quanto ci sia qualche euristica</a:t>
            </a:r>
            <a:endParaRPr sz="1900">
              <a:solidFill>
                <a:srgbClr val="00154D"/>
              </a:solidFill>
              <a:latin typeface="Roboto"/>
              <a:ea typeface="Roboto"/>
              <a:cs typeface="Roboto"/>
              <a:sym typeface="Roboto"/>
            </a:endParaRPr>
          </a:p>
          <a:p>
            <a:pPr indent="0" lvl="0" marL="0" rtl="0" algn="l">
              <a:spcBef>
                <a:spcPts val="0"/>
              </a:spcBef>
              <a:spcAft>
                <a:spcPts val="0"/>
              </a:spcAft>
              <a:buNone/>
            </a:pPr>
            <a:r>
              <a:t/>
            </a:r>
            <a:endParaRPr sz="1900">
              <a:solidFill>
                <a:srgbClr val="00154D"/>
              </a:solidFill>
              <a:latin typeface="Roboto"/>
              <a:ea typeface="Roboto"/>
              <a:cs typeface="Roboto"/>
              <a:sym typeface="Roboto"/>
            </a:endParaRPr>
          </a:p>
          <a:p>
            <a:pPr indent="-349250" lvl="0" marL="4572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a:t>
            </a:r>
            <a:r>
              <a:rPr i="1" lang="it" sz="1900">
                <a:solidFill>
                  <a:srgbClr val="00154D"/>
                </a:solidFill>
                <a:latin typeface="Roboto"/>
                <a:ea typeface="Roboto"/>
                <a:cs typeface="Roboto"/>
                <a:sym typeface="Roboto"/>
              </a:rPr>
              <a:t>Non usare Kubernetes perché non è ancora pronto</a:t>
            </a:r>
            <a:r>
              <a:rPr lang="it" sz="1900">
                <a:solidFill>
                  <a:srgbClr val="00154D"/>
                </a:solidFill>
                <a:latin typeface="Roboto"/>
                <a:ea typeface="Roboto"/>
                <a:cs typeface="Roboto"/>
                <a:sym typeface="Roboto"/>
              </a:rPr>
              <a:t>”</a:t>
            </a:r>
            <a:endParaRPr sz="1900">
              <a:solidFill>
                <a:srgbClr val="00154D"/>
              </a:solidFill>
              <a:latin typeface="Roboto"/>
              <a:ea typeface="Roboto"/>
              <a:cs typeface="Roboto"/>
              <a:sym typeface="Roboto"/>
            </a:endParaRPr>
          </a:p>
          <a:p>
            <a:pPr indent="-349250" lvl="1" marL="914400" rtl="0" algn="l">
              <a:spcBef>
                <a:spcPts val="0"/>
              </a:spcBef>
              <a:spcAft>
                <a:spcPts val="0"/>
              </a:spcAft>
              <a:buClr>
                <a:srgbClr val="00154D"/>
              </a:buClr>
              <a:buSzPts val="1900"/>
              <a:buFont typeface="Roboto"/>
              <a:buChar char="○"/>
            </a:pPr>
            <a:r>
              <a:rPr b="1" lang="it" sz="1900">
                <a:solidFill>
                  <a:srgbClr val="00154D"/>
                </a:solidFill>
                <a:latin typeface="Roboto"/>
                <a:ea typeface="Roboto"/>
                <a:cs typeface="Roboto"/>
                <a:sym typeface="Roboto"/>
              </a:rPr>
              <a:t>Le alternative a Kubernetes implicano eccessive operazioni manuali da parte dell’ingegnere</a:t>
            </a:r>
            <a:r>
              <a:rPr lang="it" sz="1900">
                <a:solidFill>
                  <a:srgbClr val="00154D"/>
                </a:solidFill>
                <a:latin typeface="Roboto"/>
                <a:ea typeface="Roboto"/>
                <a:cs typeface="Roboto"/>
                <a:sym typeface="Roboto"/>
              </a:rPr>
              <a:t> (che è error-prone)</a:t>
            </a:r>
            <a:endParaRPr sz="1900">
              <a:solidFill>
                <a:srgbClr val="00154D"/>
              </a:solidFill>
              <a:latin typeface="Roboto"/>
              <a:ea typeface="Roboto"/>
              <a:cs typeface="Roboto"/>
              <a:sym typeface="Roboto"/>
            </a:endParaRPr>
          </a:p>
          <a:p>
            <a:pPr indent="-349250" lvl="1" marL="9144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In genere usato assieme a strumenti più maturi (es. </a:t>
            </a:r>
            <a:r>
              <a:rPr i="1" lang="it" sz="1900">
                <a:solidFill>
                  <a:srgbClr val="00154D"/>
                </a:solidFill>
                <a:latin typeface="Roboto"/>
                <a:ea typeface="Roboto"/>
                <a:cs typeface="Roboto"/>
                <a:sym typeface="Roboto"/>
              </a:rPr>
              <a:t>Ansible</a:t>
            </a:r>
            <a:r>
              <a:rPr lang="it" sz="1900">
                <a:solidFill>
                  <a:srgbClr val="00154D"/>
                </a:solidFill>
                <a:latin typeface="Roboto"/>
                <a:ea typeface="Roboto"/>
                <a:cs typeface="Roboto"/>
                <a:sym typeface="Roboto"/>
              </a:rPr>
              <a:t>)</a:t>
            </a:r>
            <a:endParaRPr sz="1900">
              <a:solidFill>
                <a:srgbClr val="00154D"/>
              </a:solidFill>
              <a:latin typeface="Roboto"/>
              <a:ea typeface="Roboto"/>
              <a:cs typeface="Roboto"/>
              <a:sym typeface="Roboto"/>
            </a:endParaRPr>
          </a:p>
          <a:p>
            <a:pPr indent="-349250" lvl="1" marL="9144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Supportato da Google: difficile avere migliori garanzie</a:t>
            </a:r>
            <a:endParaRPr sz="1900">
              <a:solidFill>
                <a:srgbClr val="00154D"/>
              </a:solidFill>
              <a:latin typeface="Roboto"/>
              <a:ea typeface="Roboto"/>
              <a:cs typeface="Roboto"/>
              <a:sym typeface="Roboto"/>
            </a:endParaRPr>
          </a:p>
          <a:p>
            <a:pPr indent="0" lvl="0" marL="0" rtl="0" algn="l">
              <a:spcBef>
                <a:spcPts val="0"/>
              </a:spcBef>
              <a:spcAft>
                <a:spcPts val="0"/>
              </a:spcAft>
              <a:buNone/>
            </a:pPr>
            <a:r>
              <a:t/>
            </a:r>
            <a:endParaRPr sz="1900">
              <a:solidFill>
                <a:srgbClr val="00154D"/>
              </a:solidFill>
              <a:latin typeface="Roboto"/>
              <a:ea typeface="Roboto"/>
              <a:cs typeface="Roboto"/>
              <a:sym typeface="Roboto"/>
            </a:endParaRPr>
          </a:p>
          <a:p>
            <a:pPr indent="0" lvl="0" marL="0" rtl="0" algn="l">
              <a:spcBef>
                <a:spcPts val="0"/>
              </a:spcBef>
              <a:spcAft>
                <a:spcPts val="0"/>
              </a:spcAft>
              <a:buNone/>
            </a:pPr>
            <a:r>
              <a:t/>
            </a:r>
            <a:endParaRPr sz="19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175" name="Google Shape;175;p25"/>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Orchestrazione con Kubernetes</a:t>
            </a:r>
            <a:endParaRPr b="1" sz="2100">
              <a:solidFill>
                <a:schemeClr val="lt1"/>
              </a:solidFill>
              <a:latin typeface="Roboto"/>
              <a:ea typeface="Roboto"/>
              <a:cs typeface="Roboto"/>
              <a:sym typeface="Roboto"/>
            </a:endParaRPr>
          </a:p>
        </p:txBody>
      </p:sp>
      <p:pic>
        <p:nvPicPr>
          <p:cNvPr id="176" name="Google Shape;176;p25"/>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177" name="Google Shape;177;p25"/>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pic>
        <p:nvPicPr>
          <p:cNvPr id="178" name="Google Shape;178;p25"/>
          <p:cNvPicPr preferRelativeResize="0"/>
          <p:nvPr/>
        </p:nvPicPr>
        <p:blipFill>
          <a:blip r:embed="rId4">
            <a:alphaModFix/>
          </a:blip>
          <a:stretch>
            <a:fillRect/>
          </a:stretch>
        </p:blipFill>
        <p:spPr>
          <a:xfrm>
            <a:off x="1631350" y="708250"/>
            <a:ext cx="5929824" cy="3883149"/>
          </a:xfrm>
          <a:prstGeom prst="rect">
            <a:avLst/>
          </a:prstGeom>
          <a:noFill/>
          <a:ln>
            <a:noFill/>
          </a:ln>
          <a:effectLst>
            <a:outerShdw blurRad="57150" rotWithShape="0" algn="bl" dir="5400000" dist="19050">
              <a:srgbClr val="000000">
                <a:alpha val="50000"/>
              </a:srgbClr>
            </a:outerShdw>
          </a:effectLst>
        </p:spPr>
      </p:pic>
      <p:sp>
        <p:nvSpPr>
          <p:cNvPr id="179" name="Google Shape;179;p25"/>
          <p:cNvSpPr txBox="1"/>
          <p:nvPr/>
        </p:nvSpPr>
        <p:spPr>
          <a:xfrm>
            <a:off x="1722400" y="4552100"/>
            <a:ext cx="5746200" cy="15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800">
                <a:solidFill>
                  <a:srgbClr val="00154D"/>
                </a:solidFill>
                <a:latin typeface="Roboto"/>
                <a:ea typeface="Roboto"/>
                <a:cs typeface="Roboto"/>
                <a:sym typeface="Roboto"/>
              </a:rPr>
              <a:t>Fonte: diagrammi di Red Hat (Germania)</a:t>
            </a:r>
            <a:endParaRPr sz="800">
              <a:solidFill>
                <a:srgbClr val="00154D"/>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185" name="Google Shape;185;p26"/>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Orchestrazione con Kubernetes</a:t>
            </a:r>
            <a:endParaRPr b="1" sz="2100">
              <a:solidFill>
                <a:schemeClr val="lt1"/>
              </a:solidFill>
              <a:latin typeface="Roboto"/>
              <a:ea typeface="Roboto"/>
              <a:cs typeface="Roboto"/>
              <a:sym typeface="Roboto"/>
            </a:endParaRPr>
          </a:p>
        </p:txBody>
      </p:sp>
      <p:pic>
        <p:nvPicPr>
          <p:cNvPr id="186" name="Google Shape;186;p26"/>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187" name="Google Shape;187;p26"/>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pic>
        <p:nvPicPr>
          <p:cNvPr id="188" name="Google Shape;188;p26"/>
          <p:cNvPicPr preferRelativeResize="0"/>
          <p:nvPr/>
        </p:nvPicPr>
        <p:blipFill>
          <a:blip r:embed="rId4">
            <a:alphaModFix/>
          </a:blip>
          <a:stretch>
            <a:fillRect/>
          </a:stretch>
        </p:blipFill>
        <p:spPr>
          <a:xfrm>
            <a:off x="1713500" y="708250"/>
            <a:ext cx="5764000" cy="3843849"/>
          </a:xfrm>
          <a:prstGeom prst="rect">
            <a:avLst/>
          </a:prstGeom>
          <a:noFill/>
          <a:ln>
            <a:noFill/>
          </a:ln>
          <a:effectLst>
            <a:outerShdw blurRad="57150" rotWithShape="0" algn="bl" dir="5400000" dist="19050">
              <a:srgbClr val="000000">
                <a:alpha val="35000"/>
              </a:srgbClr>
            </a:outerShdw>
          </a:effectLst>
        </p:spPr>
      </p:pic>
      <p:sp>
        <p:nvSpPr>
          <p:cNvPr id="189" name="Google Shape;189;p26"/>
          <p:cNvSpPr txBox="1"/>
          <p:nvPr/>
        </p:nvSpPr>
        <p:spPr>
          <a:xfrm>
            <a:off x="1722400" y="4552100"/>
            <a:ext cx="5746200" cy="15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800">
                <a:solidFill>
                  <a:srgbClr val="00154D"/>
                </a:solidFill>
                <a:latin typeface="Roboto"/>
                <a:ea typeface="Roboto"/>
                <a:cs typeface="Roboto"/>
                <a:sym typeface="Roboto"/>
              </a:rPr>
              <a:t>Fonte: diagrammi di Red Hat (Germania)</a:t>
            </a:r>
            <a:endParaRPr sz="800">
              <a:solidFill>
                <a:srgbClr val="00154D"/>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195" name="Google Shape;195;p27"/>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Orchestrazione con Kubernetes</a:t>
            </a:r>
            <a:endParaRPr b="1" sz="2100">
              <a:solidFill>
                <a:schemeClr val="lt1"/>
              </a:solidFill>
              <a:latin typeface="Roboto"/>
              <a:ea typeface="Roboto"/>
              <a:cs typeface="Roboto"/>
              <a:sym typeface="Roboto"/>
            </a:endParaRPr>
          </a:p>
        </p:txBody>
      </p:sp>
      <p:pic>
        <p:nvPicPr>
          <p:cNvPr id="196" name="Google Shape;196;p27"/>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197" name="Google Shape;197;p27"/>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pic>
        <p:nvPicPr>
          <p:cNvPr id="198" name="Google Shape;198;p27"/>
          <p:cNvPicPr preferRelativeResize="0"/>
          <p:nvPr/>
        </p:nvPicPr>
        <p:blipFill>
          <a:blip r:embed="rId4">
            <a:alphaModFix/>
          </a:blip>
          <a:stretch>
            <a:fillRect/>
          </a:stretch>
        </p:blipFill>
        <p:spPr>
          <a:xfrm>
            <a:off x="1700225" y="714600"/>
            <a:ext cx="5929800" cy="3876800"/>
          </a:xfrm>
          <a:prstGeom prst="rect">
            <a:avLst/>
          </a:prstGeom>
          <a:noFill/>
          <a:ln>
            <a:noFill/>
          </a:ln>
          <a:effectLst>
            <a:outerShdw blurRad="57150" rotWithShape="0" algn="bl" dir="5400000" dist="19050">
              <a:srgbClr val="000000">
                <a:alpha val="50000"/>
              </a:srgbClr>
            </a:outerShdw>
          </a:effectLst>
        </p:spPr>
      </p:pic>
      <p:sp>
        <p:nvSpPr>
          <p:cNvPr id="199" name="Google Shape;199;p27"/>
          <p:cNvSpPr txBox="1"/>
          <p:nvPr/>
        </p:nvSpPr>
        <p:spPr>
          <a:xfrm>
            <a:off x="1722400" y="4552100"/>
            <a:ext cx="5746200" cy="15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800">
                <a:solidFill>
                  <a:srgbClr val="00154D"/>
                </a:solidFill>
                <a:latin typeface="Roboto"/>
                <a:ea typeface="Roboto"/>
                <a:cs typeface="Roboto"/>
                <a:sym typeface="Roboto"/>
              </a:rPr>
              <a:t>Fonte: diagrammi di Red Hat (Germania)</a:t>
            </a:r>
            <a:endParaRPr sz="800">
              <a:solidFill>
                <a:srgbClr val="00154D"/>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205" name="Google Shape;205;p28"/>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Orchestrazione con Kubernetes</a:t>
            </a:r>
            <a:endParaRPr b="1" sz="2100">
              <a:solidFill>
                <a:schemeClr val="lt1"/>
              </a:solidFill>
              <a:latin typeface="Roboto"/>
              <a:ea typeface="Roboto"/>
              <a:cs typeface="Roboto"/>
              <a:sym typeface="Roboto"/>
            </a:endParaRPr>
          </a:p>
        </p:txBody>
      </p:sp>
      <p:pic>
        <p:nvPicPr>
          <p:cNvPr id="206" name="Google Shape;206;p28"/>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207" name="Google Shape;207;p28"/>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208" name="Google Shape;208;p28"/>
          <p:cNvSpPr txBox="1"/>
          <p:nvPr/>
        </p:nvSpPr>
        <p:spPr>
          <a:xfrm>
            <a:off x="3895125" y="715188"/>
            <a:ext cx="4942500" cy="3966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00154D"/>
              </a:buClr>
              <a:buSzPts val="1400"/>
              <a:buFont typeface="Roboto"/>
              <a:buChar char="●"/>
            </a:pPr>
            <a:r>
              <a:rPr lang="it">
                <a:solidFill>
                  <a:srgbClr val="00154D"/>
                </a:solidFill>
                <a:latin typeface="Roboto"/>
                <a:ea typeface="Roboto"/>
                <a:cs typeface="Roboto"/>
                <a:sym typeface="Roboto"/>
              </a:rPr>
              <a:t>L’utente si interfaccia con un proxy (es. un Load Balancer ala-Nginx)</a:t>
            </a:r>
            <a:endParaRPr>
              <a:solidFill>
                <a:srgbClr val="00154D"/>
              </a:solidFill>
              <a:latin typeface="Roboto"/>
              <a:ea typeface="Roboto"/>
              <a:cs typeface="Roboto"/>
              <a:sym typeface="Roboto"/>
            </a:endParaRPr>
          </a:p>
          <a:p>
            <a:pPr indent="0" lvl="0" marL="457200" rtl="0" algn="l">
              <a:spcBef>
                <a:spcPts val="0"/>
              </a:spcBef>
              <a:spcAft>
                <a:spcPts val="0"/>
              </a:spcAft>
              <a:buNone/>
            </a:pPr>
            <a:r>
              <a:t/>
            </a:r>
            <a:endParaRPr>
              <a:solidFill>
                <a:srgbClr val="00154D"/>
              </a:solidFill>
              <a:latin typeface="Roboto"/>
              <a:ea typeface="Roboto"/>
              <a:cs typeface="Roboto"/>
              <a:sym typeface="Roboto"/>
            </a:endParaRPr>
          </a:p>
          <a:p>
            <a:pPr indent="-317500" lvl="0" marL="457200" rtl="0" algn="l">
              <a:spcBef>
                <a:spcPts val="0"/>
              </a:spcBef>
              <a:spcAft>
                <a:spcPts val="0"/>
              </a:spcAft>
              <a:buClr>
                <a:srgbClr val="00154D"/>
              </a:buClr>
              <a:buSzPts val="1400"/>
              <a:buFont typeface="Roboto"/>
              <a:buChar char="●"/>
            </a:pPr>
            <a:r>
              <a:rPr lang="it">
                <a:solidFill>
                  <a:srgbClr val="00154D"/>
                </a:solidFill>
                <a:latin typeface="Roboto"/>
                <a:ea typeface="Roboto"/>
                <a:cs typeface="Roboto"/>
                <a:sym typeface="Roboto"/>
              </a:rPr>
              <a:t>Il proxy bilancia il carico trasmettendo le richieste HTTP a </a:t>
            </a:r>
            <a:r>
              <a:rPr b="1" lang="it">
                <a:solidFill>
                  <a:srgbClr val="00154D"/>
                </a:solidFill>
                <a:latin typeface="Roboto"/>
                <a:ea typeface="Roboto"/>
                <a:cs typeface="Roboto"/>
                <a:sym typeface="Roboto"/>
              </a:rPr>
              <a:t>N pod</a:t>
            </a:r>
            <a:r>
              <a:rPr lang="it">
                <a:solidFill>
                  <a:srgbClr val="00154D"/>
                </a:solidFill>
                <a:latin typeface="Roboto"/>
                <a:ea typeface="Roboto"/>
                <a:cs typeface="Roboto"/>
                <a:sym typeface="Roboto"/>
              </a:rPr>
              <a:t> in funzione del servizio richiesto</a:t>
            </a:r>
            <a:endParaRPr>
              <a:solidFill>
                <a:srgbClr val="00154D"/>
              </a:solidFill>
              <a:latin typeface="Roboto"/>
              <a:ea typeface="Roboto"/>
              <a:cs typeface="Roboto"/>
              <a:sym typeface="Roboto"/>
            </a:endParaRPr>
          </a:p>
          <a:p>
            <a:pPr indent="-317500" lvl="1" marL="914400" rtl="0" algn="l">
              <a:spcBef>
                <a:spcPts val="0"/>
              </a:spcBef>
              <a:spcAft>
                <a:spcPts val="0"/>
              </a:spcAft>
              <a:buClr>
                <a:srgbClr val="00154D"/>
              </a:buClr>
              <a:buSzPts val="1400"/>
              <a:buFont typeface="Roboto"/>
              <a:buChar char="○"/>
            </a:pPr>
            <a:r>
              <a:rPr lang="it">
                <a:solidFill>
                  <a:srgbClr val="00154D"/>
                </a:solidFill>
                <a:latin typeface="Roboto"/>
                <a:ea typeface="Roboto"/>
                <a:cs typeface="Roboto"/>
                <a:sym typeface="Roboto"/>
              </a:rPr>
              <a:t>service1.ilmiobackend.it</a:t>
            </a:r>
            <a:endParaRPr>
              <a:solidFill>
                <a:srgbClr val="00154D"/>
              </a:solidFill>
              <a:latin typeface="Roboto"/>
              <a:ea typeface="Roboto"/>
              <a:cs typeface="Roboto"/>
              <a:sym typeface="Roboto"/>
            </a:endParaRPr>
          </a:p>
          <a:p>
            <a:pPr indent="-317500" lvl="1" marL="914400" rtl="0" algn="l">
              <a:spcBef>
                <a:spcPts val="0"/>
              </a:spcBef>
              <a:spcAft>
                <a:spcPts val="0"/>
              </a:spcAft>
              <a:buClr>
                <a:srgbClr val="00154D"/>
              </a:buClr>
              <a:buSzPts val="1400"/>
              <a:buFont typeface="Roboto"/>
              <a:buChar char="○"/>
            </a:pPr>
            <a:r>
              <a:rPr lang="it">
                <a:solidFill>
                  <a:srgbClr val="00154D"/>
                </a:solidFill>
                <a:latin typeface="Roboto"/>
                <a:ea typeface="Roboto"/>
                <a:cs typeface="Roboto"/>
                <a:sym typeface="Roboto"/>
              </a:rPr>
              <a:t>service2.ilmiobackend.it</a:t>
            </a:r>
            <a:endParaRPr>
              <a:solidFill>
                <a:srgbClr val="00154D"/>
              </a:solidFill>
              <a:latin typeface="Roboto"/>
              <a:ea typeface="Roboto"/>
              <a:cs typeface="Roboto"/>
              <a:sym typeface="Roboto"/>
            </a:endParaRPr>
          </a:p>
          <a:p>
            <a:pPr indent="0" lvl="0" marL="457200" rtl="0" algn="l">
              <a:spcBef>
                <a:spcPts val="0"/>
              </a:spcBef>
              <a:spcAft>
                <a:spcPts val="0"/>
              </a:spcAft>
              <a:buNone/>
            </a:pPr>
            <a:r>
              <a:t/>
            </a:r>
            <a:endParaRPr>
              <a:solidFill>
                <a:srgbClr val="00154D"/>
              </a:solidFill>
              <a:latin typeface="Roboto"/>
              <a:ea typeface="Roboto"/>
              <a:cs typeface="Roboto"/>
              <a:sym typeface="Roboto"/>
            </a:endParaRPr>
          </a:p>
          <a:p>
            <a:pPr indent="-317500" lvl="0" marL="457200" rtl="0" algn="l">
              <a:spcBef>
                <a:spcPts val="0"/>
              </a:spcBef>
              <a:spcAft>
                <a:spcPts val="0"/>
              </a:spcAft>
              <a:buClr>
                <a:srgbClr val="00154D"/>
              </a:buClr>
              <a:buSzPts val="1400"/>
              <a:buFont typeface="Roboto"/>
              <a:buChar char="●"/>
            </a:pPr>
            <a:r>
              <a:rPr lang="it">
                <a:solidFill>
                  <a:srgbClr val="00154D"/>
                </a:solidFill>
                <a:latin typeface="Roboto"/>
                <a:ea typeface="Roboto"/>
                <a:cs typeface="Roboto"/>
                <a:sym typeface="Roboto"/>
              </a:rPr>
              <a:t>Ogni pod ospita </a:t>
            </a:r>
            <a:r>
              <a:rPr b="1" lang="it">
                <a:solidFill>
                  <a:srgbClr val="00154D"/>
                </a:solidFill>
                <a:latin typeface="Roboto"/>
                <a:ea typeface="Roboto"/>
                <a:cs typeface="Roboto"/>
                <a:sym typeface="Roboto"/>
              </a:rPr>
              <a:t>M container</a:t>
            </a:r>
            <a:r>
              <a:rPr lang="it">
                <a:solidFill>
                  <a:srgbClr val="00154D"/>
                </a:solidFill>
                <a:latin typeface="Roboto"/>
                <a:ea typeface="Roboto"/>
                <a:cs typeface="Roboto"/>
                <a:sym typeface="Roboto"/>
              </a:rPr>
              <a:t>. L’utente è ridirezionato  su un certo pod solo se esso ospita il container richiesto (i.e. l’applicazione). </a:t>
            </a:r>
            <a:br>
              <a:rPr lang="it">
                <a:solidFill>
                  <a:srgbClr val="00154D"/>
                </a:solidFill>
                <a:latin typeface="Roboto"/>
                <a:ea typeface="Roboto"/>
                <a:cs typeface="Roboto"/>
                <a:sym typeface="Roboto"/>
              </a:rPr>
            </a:br>
            <a:endParaRPr>
              <a:solidFill>
                <a:srgbClr val="00154D"/>
              </a:solidFill>
              <a:latin typeface="Roboto"/>
              <a:ea typeface="Roboto"/>
              <a:cs typeface="Roboto"/>
              <a:sym typeface="Roboto"/>
            </a:endParaRPr>
          </a:p>
          <a:p>
            <a:pPr indent="-317500" lvl="0" marL="457200" rtl="0" algn="l">
              <a:spcBef>
                <a:spcPts val="0"/>
              </a:spcBef>
              <a:spcAft>
                <a:spcPts val="0"/>
              </a:spcAft>
              <a:buClr>
                <a:srgbClr val="00154D"/>
              </a:buClr>
              <a:buSzPts val="1400"/>
              <a:buFont typeface="Roboto"/>
              <a:buChar char="●"/>
            </a:pPr>
            <a:r>
              <a:rPr lang="it">
                <a:solidFill>
                  <a:srgbClr val="00154D"/>
                </a:solidFill>
                <a:latin typeface="Roboto"/>
                <a:ea typeface="Roboto"/>
                <a:cs typeface="Roboto"/>
                <a:sym typeface="Roboto"/>
              </a:rPr>
              <a:t>Gli N pod sono situati su </a:t>
            </a:r>
            <a:r>
              <a:rPr b="1" lang="it">
                <a:solidFill>
                  <a:srgbClr val="00154D"/>
                </a:solidFill>
                <a:latin typeface="Roboto"/>
                <a:ea typeface="Roboto"/>
                <a:cs typeface="Roboto"/>
                <a:sym typeface="Roboto"/>
              </a:rPr>
              <a:t>K macchine virtuali</a:t>
            </a:r>
            <a:r>
              <a:rPr lang="it">
                <a:solidFill>
                  <a:srgbClr val="00154D"/>
                </a:solidFill>
                <a:latin typeface="Roboto"/>
                <a:ea typeface="Roboto"/>
                <a:cs typeface="Roboto"/>
                <a:sym typeface="Roboto"/>
              </a:rPr>
              <a:t>, a loro volta localizzati su </a:t>
            </a:r>
            <a:r>
              <a:rPr b="1" lang="it">
                <a:solidFill>
                  <a:srgbClr val="00154D"/>
                </a:solidFill>
                <a:latin typeface="Roboto"/>
                <a:ea typeface="Roboto"/>
                <a:cs typeface="Roboto"/>
                <a:sym typeface="Roboto"/>
              </a:rPr>
              <a:t>Z server</a:t>
            </a:r>
            <a:r>
              <a:rPr lang="it">
                <a:solidFill>
                  <a:srgbClr val="00154D"/>
                </a:solidFill>
                <a:latin typeface="Roboto"/>
                <a:ea typeface="Roboto"/>
                <a:cs typeface="Roboto"/>
                <a:sym typeface="Roboto"/>
              </a:rPr>
              <a:t>, possibilmente in </a:t>
            </a:r>
            <a:r>
              <a:rPr b="1" lang="it">
                <a:solidFill>
                  <a:srgbClr val="00154D"/>
                </a:solidFill>
                <a:latin typeface="Roboto"/>
                <a:ea typeface="Roboto"/>
                <a:cs typeface="Roboto"/>
                <a:sym typeface="Roboto"/>
              </a:rPr>
              <a:t>J aree geografiche</a:t>
            </a:r>
            <a:r>
              <a:rPr lang="it">
                <a:solidFill>
                  <a:srgbClr val="00154D"/>
                </a:solidFill>
                <a:latin typeface="Roboto"/>
                <a:ea typeface="Roboto"/>
                <a:cs typeface="Roboto"/>
                <a:sym typeface="Roboto"/>
              </a:rPr>
              <a:t> diverse (es. Milano)</a:t>
            </a:r>
            <a:endParaRPr>
              <a:solidFill>
                <a:srgbClr val="00154D"/>
              </a:solidFill>
              <a:latin typeface="Roboto"/>
              <a:ea typeface="Roboto"/>
              <a:cs typeface="Roboto"/>
              <a:sym typeface="Roboto"/>
            </a:endParaRPr>
          </a:p>
          <a:p>
            <a:pPr indent="0" lvl="0" marL="457200" rtl="0" algn="l">
              <a:spcBef>
                <a:spcPts val="0"/>
              </a:spcBef>
              <a:spcAft>
                <a:spcPts val="0"/>
              </a:spcAft>
              <a:buNone/>
            </a:pPr>
            <a:r>
              <a:t/>
            </a:r>
            <a:endParaRPr>
              <a:solidFill>
                <a:srgbClr val="00154D"/>
              </a:solidFill>
              <a:latin typeface="Roboto"/>
              <a:ea typeface="Roboto"/>
              <a:cs typeface="Roboto"/>
              <a:sym typeface="Roboto"/>
            </a:endParaRPr>
          </a:p>
          <a:p>
            <a:pPr indent="-317500" lvl="0" marL="457200" rtl="0" algn="l">
              <a:spcBef>
                <a:spcPts val="0"/>
              </a:spcBef>
              <a:spcAft>
                <a:spcPts val="0"/>
              </a:spcAft>
              <a:buClr>
                <a:srgbClr val="00154D"/>
              </a:buClr>
              <a:buSzPts val="1400"/>
              <a:buFont typeface="Roboto"/>
              <a:buChar char="●"/>
            </a:pPr>
            <a:r>
              <a:rPr lang="it">
                <a:solidFill>
                  <a:srgbClr val="00154D"/>
                </a:solidFill>
                <a:latin typeface="Roboto"/>
                <a:ea typeface="Roboto"/>
                <a:cs typeface="Roboto"/>
                <a:sym typeface="Roboto"/>
              </a:rPr>
              <a:t>Esempi di container sono un qualsiasi webserver, un’applicazione Python, e così via</a:t>
            </a:r>
            <a:endParaRPr>
              <a:solidFill>
                <a:srgbClr val="00154D"/>
              </a:solidFill>
              <a:latin typeface="Roboto"/>
              <a:ea typeface="Roboto"/>
              <a:cs typeface="Roboto"/>
              <a:sym typeface="Roboto"/>
            </a:endParaRPr>
          </a:p>
        </p:txBody>
      </p:sp>
      <p:pic>
        <p:nvPicPr>
          <p:cNvPr id="209" name="Google Shape;209;p28"/>
          <p:cNvPicPr preferRelativeResize="0"/>
          <p:nvPr/>
        </p:nvPicPr>
        <p:blipFill>
          <a:blip r:embed="rId4">
            <a:alphaModFix/>
          </a:blip>
          <a:stretch>
            <a:fillRect/>
          </a:stretch>
        </p:blipFill>
        <p:spPr>
          <a:xfrm>
            <a:off x="304800" y="1463400"/>
            <a:ext cx="3590328" cy="20160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215" name="Google Shape;215;p29"/>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Orchestrazione con Kubernetes</a:t>
            </a:r>
            <a:endParaRPr b="1" sz="2100">
              <a:solidFill>
                <a:schemeClr val="lt1"/>
              </a:solidFill>
              <a:latin typeface="Roboto"/>
              <a:ea typeface="Roboto"/>
              <a:cs typeface="Roboto"/>
              <a:sym typeface="Roboto"/>
            </a:endParaRPr>
          </a:p>
        </p:txBody>
      </p:sp>
      <p:pic>
        <p:nvPicPr>
          <p:cNvPr id="216" name="Google Shape;216;p29"/>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217" name="Google Shape;217;p29"/>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pic>
        <p:nvPicPr>
          <p:cNvPr id="218" name="Google Shape;218;p29"/>
          <p:cNvPicPr preferRelativeResize="0"/>
          <p:nvPr/>
        </p:nvPicPr>
        <p:blipFill>
          <a:blip r:embed="rId4">
            <a:alphaModFix/>
          </a:blip>
          <a:stretch>
            <a:fillRect/>
          </a:stretch>
        </p:blipFill>
        <p:spPr>
          <a:xfrm>
            <a:off x="249350" y="1619550"/>
            <a:ext cx="3407027" cy="1904399"/>
          </a:xfrm>
          <a:prstGeom prst="rect">
            <a:avLst/>
          </a:prstGeom>
          <a:noFill/>
          <a:ln>
            <a:noFill/>
          </a:ln>
        </p:spPr>
      </p:pic>
      <p:sp>
        <p:nvSpPr>
          <p:cNvPr id="219" name="Google Shape;219;p29"/>
          <p:cNvSpPr txBox="1"/>
          <p:nvPr/>
        </p:nvSpPr>
        <p:spPr>
          <a:xfrm>
            <a:off x="3656375" y="923850"/>
            <a:ext cx="5153700" cy="3630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Char char="●"/>
            </a:pPr>
            <a:r>
              <a:rPr lang="it" sz="1600">
                <a:solidFill>
                  <a:srgbClr val="00154D"/>
                </a:solidFill>
                <a:latin typeface="Roboto"/>
                <a:ea typeface="Roboto"/>
                <a:cs typeface="Roboto"/>
                <a:sym typeface="Roboto"/>
              </a:rPr>
              <a:t>Da Kali, </a:t>
            </a:r>
            <a:r>
              <a:rPr b="1" lang="it" sz="1600">
                <a:solidFill>
                  <a:srgbClr val="00154D"/>
                </a:solidFill>
                <a:latin typeface="Roboto"/>
                <a:ea typeface="Roboto"/>
                <a:cs typeface="Roboto"/>
                <a:sym typeface="Roboto"/>
              </a:rPr>
              <a:t>attaccare un cluster Kubernetes in realtà significa interfacciarsi con un kube-proxy</a:t>
            </a:r>
            <a:r>
              <a:rPr lang="it" sz="1600">
                <a:solidFill>
                  <a:srgbClr val="00154D"/>
                </a:solidFill>
                <a:latin typeface="Roboto"/>
                <a:ea typeface="Roboto"/>
                <a:cs typeface="Roboto"/>
                <a:sym typeface="Roboto"/>
              </a:rPr>
              <a:t> </a:t>
            </a:r>
            <a:br>
              <a:rPr lang="it" sz="1600">
                <a:solidFill>
                  <a:srgbClr val="00154D"/>
                </a:solidFill>
                <a:latin typeface="Roboto"/>
                <a:ea typeface="Roboto"/>
                <a:cs typeface="Roboto"/>
                <a:sym typeface="Roboto"/>
              </a:rPr>
            </a:br>
            <a:r>
              <a:rPr lang="it" sz="1600">
                <a:solidFill>
                  <a:srgbClr val="00154D"/>
                </a:solidFill>
                <a:latin typeface="Roboto"/>
                <a:ea typeface="Roboto"/>
                <a:cs typeface="Roboto"/>
                <a:sym typeface="Roboto"/>
              </a:rPr>
              <a:t>(es. Nginx), </a:t>
            </a:r>
            <a:r>
              <a:rPr b="1" lang="it" sz="1600">
                <a:solidFill>
                  <a:srgbClr val="00154D"/>
                </a:solidFill>
                <a:latin typeface="Roboto"/>
                <a:ea typeface="Roboto"/>
                <a:cs typeface="Roboto"/>
                <a:sym typeface="Roboto"/>
              </a:rPr>
              <a:t>il quale ridirezionerebbe le richieste</a:t>
            </a:r>
            <a:r>
              <a:rPr lang="it" sz="1600">
                <a:solidFill>
                  <a:srgbClr val="00154D"/>
                </a:solidFill>
                <a:latin typeface="Roboto"/>
                <a:ea typeface="Roboto"/>
                <a:cs typeface="Roboto"/>
                <a:sym typeface="Roboto"/>
              </a:rPr>
              <a:t> (se legittime) </a:t>
            </a:r>
            <a:r>
              <a:rPr b="1" lang="it" sz="1600">
                <a:solidFill>
                  <a:srgbClr val="00154D"/>
                </a:solidFill>
                <a:latin typeface="Roboto"/>
                <a:ea typeface="Roboto"/>
                <a:cs typeface="Roboto"/>
                <a:sym typeface="Roboto"/>
              </a:rPr>
              <a:t>ai pod</a:t>
            </a:r>
            <a:endParaRPr b="1" sz="1600">
              <a:solidFill>
                <a:srgbClr val="00154D"/>
              </a:solidFill>
              <a:latin typeface="Roboto"/>
              <a:ea typeface="Roboto"/>
              <a:cs typeface="Roboto"/>
              <a:sym typeface="Roboto"/>
            </a:endParaRPr>
          </a:p>
          <a:p>
            <a:pPr indent="0" lvl="0" marL="457200" rtl="0" algn="l">
              <a:spcBef>
                <a:spcPts val="0"/>
              </a:spcBef>
              <a:spcAft>
                <a:spcPts val="0"/>
              </a:spcAft>
              <a:buNone/>
            </a:pPr>
            <a:r>
              <a:t/>
            </a:r>
            <a:endParaRPr b="1" sz="1600">
              <a:solidFill>
                <a:srgbClr val="00154D"/>
              </a:solidFill>
              <a:latin typeface="Roboto"/>
              <a:ea typeface="Roboto"/>
              <a:cs typeface="Roboto"/>
              <a:sym typeface="Roboto"/>
            </a:endParaRPr>
          </a:p>
          <a:p>
            <a:pPr indent="-330200" lvl="0" marL="457200" rtl="0" algn="l">
              <a:spcBef>
                <a:spcPts val="0"/>
              </a:spcBef>
              <a:spcAft>
                <a:spcPts val="0"/>
              </a:spcAft>
              <a:buClr>
                <a:srgbClr val="00154D"/>
              </a:buClr>
              <a:buSzPts val="1600"/>
              <a:buFont typeface="Roboto"/>
              <a:buChar char="●"/>
            </a:pPr>
            <a:r>
              <a:rPr lang="it" sz="1600">
                <a:solidFill>
                  <a:srgbClr val="00154D"/>
                </a:solidFill>
                <a:latin typeface="Roboto"/>
                <a:ea typeface="Roboto"/>
                <a:cs typeface="Roboto"/>
                <a:sym typeface="Roboto"/>
              </a:rPr>
              <a:t>Dinamiche possono variare in base alla mise-en-place degli elementi nel cluster</a:t>
            </a:r>
            <a:endParaRPr sz="1600">
              <a:solidFill>
                <a:srgbClr val="00154D"/>
              </a:solidFill>
              <a:latin typeface="Roboto"/>
              <a:ea typeface="Roboto"/>
              <a:cs typeface="Roboto"/>
              <a:sym typeface="Roboto"/>
            </a:endParaRPr>
          </a:p>
          <a:p>
            <a:pPr indent="0" lvl="0" marL="457200" rtl="0" algn="l">
              <a:spcBef>
                <a:spcPts val="0"/>
              </a:spcBef>
              <a:spcAft>
                <a:spcPts val="0"/>
              </a:spcAft>
              <a:buNone/>
            </a:pPr>
            <a:r>
              <a:t/>
            </a:r>
            <a:endParaRPr sz="1600">
              <a:solidFill>
                <a:srgbClr val="00154D"/>
              </a:solidFill>
              <a:latin typeface="Roboto"/>
              <a:ea typeface="Roboto"/>
              <a:cs typeface="Roboto"/>
              <a:sym typeface="Roboto"/>
            </a:endParaRPr>
          </a:p>
          <a:p>
            <a:pPr indent="-330200" lvl="0" marL="457200" rtl="0" algn="l">
              <a:spcBef>
                <a:spcPts val="0"/>
              </a:spcBef>
              <a:spcAft>
                <a:spcPts val="0"/>
              </a:spcAft>
              <a:buClr>
                <a:srgbClr val="00154D"/>
              </a:buClr>
              <a:buSzPts val="1600"/>
              <a:buFont typeface="Roboto"/>
              <a:buChar char="●"/>
            </a:pPr>
            <a:r>
              <a:rPr lang="it" sz="1600">
                <a:solidFill>
                  <a:srgbClr val="00154D"/>
                </a:solidFill>
                <a:latin typeface="Roboto"/>
                <a:ea typeface="Roboto"/>
                <a:cs typeface="Roboto"/>
                <a:sym typeface="Roboto"/>
              </a:rPr>
              <a:t>Al di là della configurazione del proxy, devo tener conto che </a:t>
            </a:r>
            <a:r>
              <a:rPr b="1" lang="it" sz="1600">
                <a:solidFill>
                  <a:srgbClr val="00154D"/>
                </a:solidFill>
                <a:latin typeface="Roboto"/>
                <a:ea typeface="Roboto"/>
                <a:cs typeface="Roboto"/>
                <a:sym typeface="Roboto"/>
              </a:rPr>
              <a:t>il pod potrebbe contenere un </a:t>
            </a:r>
            <a:r>
              <a:rPr b="1" lang="it" sz="1600" u="sng">
                <a:solidFill>
                  <a:srgbClr val="00154D"/>
                </a:solidFill>
                <a:latin typeface="Roboto"/>
                <a:ea typeface="Roboto"/>
                <a:cs typeface="Roboto"/>
                <a:sym typeface="Roboto"/>
              </a:rPr>
              <a:t>container </a:t>
            </a:r>
            <a:r>
              <a:rPr b="1" lang="it" sz="1600">
                <a:solidFill>
                  <a:srgbClr val="00154D"/>
                </a:solidFill>
                <a:latin typeface="Roboto"/>
                <a:ea typeface="Roboto"/>
                <a:cs typeface="Roboto"/>
                <a:sym typeface="Roboto"/>
              </a:rPr>
              <a:t>vulnerabile</a:t>
            </a:r>
            <a:endParaRPr b="1" sz="1600">
              <a:solidFill>
                <a:srgbClr val="00154D"/>
              </a:solidFill>
              <a:latin typeface="Roboto"/>
              <a:ea typeface="Roboto"/>
              <a:cs typeface="Roboto"/>
              <a:sym typeface="Roboto"/>
            </a:endParaRPr>
          </a:p>
          <a:p>
            <a:pPr indent="-330200" lvl="1" marL="914400" rtl="0" algn="l">
              <a:spcBef>
                <a:spcPts val="0"/>
              </a:spcBef>
              <a:spcAft>
                <a:spcPts val="0"/>
              </a:spcAft>
              <a:buClr>
                <a:srgbClr val="00154D"/>
              </a:buClr>
              <a:buSzPts val="1600"/>
              <a:buFont typeface="Roboto"/>
              <a:buChar char="○"/>
            </a:pPr>
            <a:r>
              <a:rPr lang="it" sz="1600">
                <a:solidFill>
                  <a:srgbClr val="00154D"/>
                </a:solidFill>
                <a:latin typeface="Roboto"/>
                <a:ea typeface="Roboto"/>
                <a:cs typeface="Roboto"/>
                <a:sym typeface="Roboto"/>
              </a:rPr>
              <a:t>Il proxy espone le applicazioni su Internet</a:t>
            </a:r>
            <a:endParaRPr sz="1600">
              <a:solidFill>
                <a:srgbClr val="00154D"/>
              </a:solidFill>
              <a:latin typeface="Roboto"/>
              <a:ea typeface="Roboto"/>
              <a:cs typeface="Roboto"/>
              <a:sym typeface="Roboto"/>
            </a:endParaRPr>
          </a:p>
          <a:p>
            <a:pPr indent="-330200" lvl="1" marL="914400" rtl="0" algn="l">
              <a:spcBef>
                <a:spcPts val="0"/>
              </a:spcBef>
              <a:spcAft>
                <a:spcPts val="0"/>
              </a:spcAft>
              <a:buClr>
                <a:srgbClr val="00154D"/>
              </a:buClr>
              <a:buSzPts val="1600"/>
              <a:buFont typeface="Roboto"/>
              <a:buChar char="○"/>
            </a:pPr>
            <a:r>
              <a:rPr lang="it" sz="1600">
                <a:solidFill>
                  <a:srgbClr val="00154D"/>
                </a:solidFill>
                <a:latin typeface="Roboto"/>
                <a:ea typeface="Roboto"/>
                <a:cs typeface="Roboto"/>
                <a:sym typeface="Roboto"/>
              </a:rPr>
              <a:t>Vulnerabilità individuabili come di consueto con Nassus, OpenVAS, nmap/exploitdb…</a:t>
            </a:r>
            <a:endParaRPr sz="1600">
              <a:solidFill>
                <a:srgbClr val="00154D"/>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225" name="Google Shape;225;p30"/>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Incidenti e Risposte</a:t>
            </a:r>
            <a:endParaRPr b="1" sz="2100">
              <a:solidFill>
                <a:schemeClr val="lt1"/>
              </a:solidFill>
              <a:latin typeface="Roboto"/>
              <a:ea typeface="Roboto"/>
              <a:cs typeface="Roboto"/>
              <a:sym typeface="Roboto"/>
            </a:endParaRPr>
          </a:p>
        </p:txBody>
      </p:sp>
      <p:pic>
        <p:nvPicPr>
          <p:cNvPr id="226" name="Google Shape;226;p30"/>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227" name="Google Shape;227;p30"/>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228" name="Google Shape;228;p30"/>
          <p:cNvSpPr txBox="1"/>
          <p:nvPr/>
        </p:nvSpPr>
        <p:spPr>
          <a:xfrm>
            <a:off x="313350" y="868775"/>
            <a:ext cx="8644200" cy="363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1900">
                <a:solidFill>
                  <a:srgbClr val="00154D"/>
                </a:solidFill>
                <a:latin typeface="Roboto"/>
                <a:ea typeface="Roboto"/>
                <a:cs typeface="Roboto"/>
                <a:sym typeface="Roboto"/>
              </a:rPr>
              <a:t>Tipicamente, quando parliamo di sicurezza (anche su Kubernetes)</a:t>
            </a:r>
            <a:br>
              <a:rPr lang="it" sz="1900">
                <a:solidFill>
                  <a:srgbClr val="00154D"/>
                </a:solidFill>
                <a:latin typeface="Roboto"/>
                <a:ea typeface="Roboto"/>
                <a:cs typeface="Roboto"/>
                <a:sym typeface="Roboto"/>
              </a:rPr>
            </a:br>
            <a:r>
              <a:rPr lang="it" sz="1900">
                <a:solidFill>
                  <a:srgbClr val="00154D"/>
                </a:solidFill>
                <a:latin typeface="Roboto"/>
                <a:ea typeface="Roboto"/>
                <a:cs typeface="Roboto"/>
                <a:sym typeface="Roboto"/>
              </a:rPr>
              <a:t>utilizziamo un vocabolario ben definito</a:t>
            </a:r>
            <a:endParaRPr sz="1900">
              <a:solidFill>
                <a:srgbClr val="00154D"/>
              </a:solidFill>
              <a:latin typeface="Roboto"/>
              <a:ea typeface="Roboto"/>
              <a:cs typeface="Roboto"/>
              <a:sym typeface="Roboto"/>
            </a:endParaRPr>
          </a:p>
          <a:p>
            <a:pPr indent="0" lvl="0" marL="0" rtl="0" algn="l">
              <a:spcBef>
                <a:spcPts val="0"/>
              </a:spcBef>
              <a:spcAft>
                <a:spcPts val="0"/>
              </a:spcAft>
              <a:buNone/>
            </a:pPr>
            <a:r>
              <a:t/>
            </a:r>
            <a:endParaRPr sz="1900">
              <a:solidFill>
                <a:srgbClr val="00154D"/>
              </a:solidFill>
              <a:latin typeface="Roboto"/>
              <a:ea typeface="Roboto"/>
              <a:cs typeface="Roboto"/>
              <a:sym typeface="Roboto"/>
            </a:endParaRPr>
          </a:p>
          <a:p>
            <a:pPr indent="-349250" lvl="0" marL="457200" rtl="0" algn="l">
              <a:spcBef>
                <a:spcPts val="0"/>
              </a:spcBef>
              <a:spcAft>
                <a:spcPts val="0"/>
              </a:spcAft>
              <a:buClr>
                <a:srgbClr val="00154D"/>
              </a:buClr>
              <a:buSzPts val="1900"/>
              <a:buFont typeface="Roboto"/>
              <a:buChar char="●"/>
            </a:pPr>
            <a:r>
              <a:rPr b="1" lang="it" sz="1900">
                <a:solidFill>
                  <a:srgbClr val="00154D"/>
                </a:solidFill>
                <a:latin typeface="Roboto"/>
                <a:ea typeface="Roboto"/>
                <a:cs typeface="Roboto"/>
                <a:sym typeface="Roboto"/>
              </a:rPr>
              <a:t>IoC - Indicatore di Compromesso</a:t>
            </a:r>
            <a:r>
              <a:rPr lang="it" sz="1900">
                <a:solidFill>
                  <a:srgbClr val="00154D"/>
                </a:solidFill>
                <a:latin typeface="Roboto"/>
                <a:ea typeface="Roboto"/>
                <a:cs typeface="Roboto"/>
                <a:sym typeface="Roboto"/>
              </a:rPr>
              <a:t> (es. conseguenze di payload, syscalls…)</a:t>
            </a:r>
            <a:endParaRPr sz="1900">
              <a:solidFill>
                <a:srgbClr val="00154D"/>
              </a:solidFill>
              <a:latin typeface="Roboto"/>
              <a:ea typeface="Roboto"/>
              <a:cs typeface="Roboto"/>
              <a:sym typeface="Roboto"/>
            </a:endParaRPr>
          </a:p>
          <a:p>
            <a:pPr indent="-317500" lvl="1" marL="914400" rtl="0" algn="l">
              <a:spcBef>
                <a:spcPts val="0"/>
              </a:spcBef>
              <a:spcAft>
                <a:spcPts val="0"/>
              </a:spcAft>
              <a:buClr>
                <a:srgbClr val="00154D"/>
              </a:buClr>
              <a:buSzPts val="1400"/>
              <a:buFont typeface="Roboto"/>
              <a:buChar char="○"/>
            </a:pPr>
            <a:r>
              <a:rPr lang="it">
                <a:solidFill>
                  <a:srgbClr val="00154D"/>
                </a:solidFill>
                <a:latin typeface="Roboto"/>
                <a:ea typeface="Roboto"/>
                <a:cs typeface="Roboto"/>
                <a:sym typeface="Roboto"/>
              </a:rPr>
              <a:t>Durante il corso abbiamo visto diversi payload da iniettare su vettori di vario tipo (exploit)</a:t>
            </a:r>
            <a:endParaRPr>
              <a:solidFill>
                <a:srgbClr val="00154D"/>
              </a:solidFill>
              <a:latin typeface="Roboto"/>
              <a:ea typeface="Roboto"/>
              <a:cs typeface="Roboto"/>
              <a:sym typeface="Roboto"/>
            </a:endParaRPr>
          </a:p>
          <a:p>
            <a:pPr indent="-349250" lvl="0" marL="457200" rtl="0" algn="l">
              <a:spcBef>
                <a:spcPts val="0"/>
              </a:spcBef>
              <a:spcAft>
                <a:spcPts val="0"/>
              </a:spcAft>
              <a:buClr>
                <a:srgbClr val="00154D"/>
              </a:buClr>
              <a:buSzPts val="1900"/>
              <a:buFont typeface="Roboto"/>
              <a:buChar char="●"/>
            </a:pPr>
            <a:r>
              <a:rPr b="1" lang="it" sz="1900">
                <a:solidFill>
                  <a:srgbClr val="00154D"/>
                </a:solidFill>
                <a:latin typeface="Roboto"/>
                <a:ea typeface="Roboto"/>
                <a:cs typeface="Roboto"/>
                <a:sym typeface="Roboto"/>
              </a:rPr>
              <a:t>SOC (Security Operations Center)</a:t>
            </a:r>
            <a:r>
              <a:rPr lang="it" sz="1900">
                <a:solidFill>
                  <a:srgbClr val="00154D"/>
                </a:solidFill>
                <a:latin typeface="Roboto"/>
                <a:ea typeface="Roboto"/>
                <a:cs typeface="Roboto"/>
                <a:sym typeface="Roboto"/>
              </a:rPr>
              <a:t> - Un luogo fisico che ospita analisti</a:t>
            </a:r>
            <a:endParaRPr sz="1900">
              <a:solidFill>
                <a:srgbClr val="00154D"/>
              </a:solidFill>
              <a:latin typeface="Roboto"/>
              <a:ea typeface="Roboto"/>
              <a:cs typeface="Roboto"/>
              <a:sym typeface="Roboto"/>
            </a:endParaRPr>
          </a:p>
          <a:p>
            <a:pPr indent="-349250" lvl="0" marL="457200" rtl="0" algn="l">
              <a:spcBef>
                <a:spcPts val="0"/>
              </a:spcBef>
              <a:spcAft>
                <a:spcPts val="0"/>
              </a:spcAft>
              <a:buClr>
                <a:srgbClr val="00154D"/>
              </a:buClr>
              <a:buSzPts val="1900"/>
              <a:buFont typeface="Roboto"/>
              <a:buChar char="●"/>
            </a:pPr>
            <a:r>
              <a:rPr b="1" lang="it" sz="1900">
                <a:solidFill>
                  <a:srgbClr val="00154D"/>
                </a:solidFill>
                <a:latin typeface="Roboto"/>
                <a:ea typeface="Roboto"/>
                <a:cs typeface="Roboto"/>
                <a:sym typeface="Roboto"/>
              </a:rPr>
              <a:t>SIEM (Security Information and Event Management)</a:t>
            </a:r>
            <a:endParaRPr b="1" sz="1900">
              <a:solidFill>
                <a:srgbClr val="00154D"/>
              </a:solidFill>
              <a:latin typeface="Roboto"/>
              <a:ea typeface="Roboto"/>
              <a:cs typeface="Roboto"/>
              <a:sym typeface="Roboto"/>
            </a:endParaRPr>
          </a:p>
          <a:p>
            <a:pPr indent="-349250" lvl="1" marL="9144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Generalmente una dashboard che raccoglie segnalazioni/alerts/eventi</a:t>
            </a:r>
            <a:endParaRPr sz="1900">
              <a:solidFill>
                <a:srgbClr val="00154D"/>
              </a:solidFill>
              <a:latin typeface="Roboto"/>
              <a:ea typeface="Roboto"/>
              <a:cs typeface="Roboto"/>
              <a:sym typeface="Roboto"/>
            </a:endParaRPr>
          </a:p>
          <a:p>
            <a:pPr indent="-349250" lvl="0" marL="457200" rtl="0" algn="l">
              <a:spcBef>
                <a:spcPts val="0"/>
              </a:spcBef>
              <a:spcAft>
                <a:spcPts val="0"/>
              </a:spcAft>
              <a:buClr>
                <a:srgbClr val="00154D"/>
              </a:buClr>
              <a:buSzPts val="1900"/>
              <a:buFont typeface="Roboto"/>
              <a:buChar char="●"/>
            </a:pPr>
            <a:r>
              <a:rPr b="1" lang="it" sz="1900">
                <a:solidFill>
                  <a:srgbClr val="00154D"/>
                </a:solidFill>
                <a:latin typeface="Roboto"/>
                <a:ea typeface="Roboto"/>
                <a:cs typeface="Roboto"/>
                <a:sym typeface="Roboto"/>
              </a:rPr>
              <a:t>SOAR (Security Orchestration, Automation, Response)</a:t>
            </a:r>
            <a:endParaRPr b="1" sz="1900">
              <a:solidFill>
                <a:srgbClr val="00154D"/>
              </a:solidFill>
              <a:latin typeface="Roboto"/>
              <a:ea typeface="Roboto"/>
              <a:cs typeface="Roboto"/>
              <a:sym typeface="Roboto"/>
            </a:endParaRPr>
          </a:p>
          <a:p>
            <a:pPr indent="-349250" lvl="1" marL="9144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Un </a:t>
            </a:r>
            <a:r>
              <a:rPr i="1" lang="it" sz="1900">
                <a:solidFill>
                  <a:srgbClr val="00154D"/>
                </a:solidFill>
                <a:latin typeface="Roboto"/>
                <a:ea typeface="Roboto"/>
                <a:cs typeface="Roboto"/>
                <a:sym typeface="Roboto"/>
              </a:rPr>
              <a:t>engine </a:t>
            </a:r>
            <a:r>
              <a:rPr lang="it" sz="1900">
                <a:solidFill>
                  <a:srgbClr val="00154D"/>
                </a:solidFill>
                <a:latin typeface="Roboto"/>
                <a:ea typeface="Roboto"/>
                <a:cs typeface="Roboto"/>
                <a:sym typeface="Roboto"/>
              </a:rPr>
              <a:t>di qualche tipo regolato da “</a:t>
            </a:r>
            <a:r>
              <a:rPr i="1" lang="it" sz="1900">
                <a:solidFill>
                  <a:srgbClr val="00154D"/>
                </a:solidFill>
                <a:latin typeface="Roboto"/>
                <a:ea typeface="Roboto"/>
                <a:cs typeface="Roboto"/>
                <a:sym typeface="Roboto"/>
              </a:rPr>
              <a:t>playbooks</a:t>
            </a:r>
            <a:r>
              <a:rPr lang="it" sz="1900">
                <a:solidFill>
                  <a:srgbClr val="00154D"/>
                </a:solidFill>
                <a:latin typeface="Roboto"/>
                <a:ea typeface="Roboto"/>
                <a:cs typeface="Roboto"/>
                <a:sym typeface="Roboto"/>
              </a:rPr>
              <a:t>”, ie. protocolli da seguire in caso si verifichi un incidente (segnalato dal SIEM)</a:t>
            </a:r>
            <a:endParaRPr sz="1900">
              <a:solidFill>
                <a:srgbClr val="00154D"/>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234" name="Google Shape;234;p31"/>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Incidenti e Risposte</a:t>
            </a:r>
            <a:endParaRPr b="1" sz="2100">
              <a:solidFill>
                <a:schemeClr val="lt1"/>
              </a:solidFill>
              <a:latin typeface="Roboto"/>
              <a:ea typeface="Roboto"/>
              <a:cs typeface="Roboto"/>
              <a:sym typeface="Roboto"/>
            </a:endParaRPr>
          </a:p>
        </p:txBody>
      </p:sp>
      <p:pic>
        <p:nvPicPr>
          <p:cNvPr id="235" name="Google Shape;235;p31"/>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236" name="Google Shape;236;p31"/>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237" name="Google Shape;237;p31"/>
          <p:cNvSpPr txBox="1"/>
          <p:nvPr/>
        </p:nvSpPr>
        <p:spPr>
          <a:xfrm>
            <a:off x="302325" y="780675"/>
            <a:ext cx="8644200" cy="38421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Esistono vari framework per gestire gli incidenti di sicurezza. Ci rifacciamo al modello più popolare.</a:t>
            </a:r>
            <a:br>
              <a:rPr lang="it" sz="1900">
                <a:solidFill>
                  <a:srgbClr val="00154D"/>
                </a:solidFill>
                <a:latin typeface="Roboto"/>
                <a:ea typeface="Roboto"/>
                <a:cs typeface="Roboto"/>
                <a:sym typeface="Roboto"/>
              </a:rPr>
            </a:br>
            <a:endParaRPr sz="1900">
              <a:solidFill>
                <a:srgbClr val="00154D"/>
              </a:solidFill>
              <a:latin typeface="Roboto"/>
              <a:ea typeface="Roboto"/>
              <a:cs typeface="Roboto"/>
              <a:sym typeface="Roboto"/>
            </a:endParaRPr>
          </a:p>
          <a:p>
            <a:pPr indent="-349250" lvl="0" marL="457200" rtl="0" algn="l">
              <a:spcBef>
                <a:spcPts val="0"/>
              </a:spcBef>
              <a:spcAft>
                <a:spcPts val="0"/>
              </a:spcAft>
              <a:buClr>
                <a:srgbClr val="00154D"/>
              </a:buClr>
              <a:buSzPts val="1900"/>
              <a:buFont typeface="Roboto"/>
              <a:buChar char="●"/>
            </a:pPr>
            <a:r>
              <a:rPr b="1" lang="it" sz="1900">
                <a:solidFill>
                  <a:srgbClr val="00154D"/>
                </a:solidFill>
                <a:latin typeface="Roboto"/>
                <a:ea typeface="Roboto"/>
                <a:cs typeface="Roboto"/>
                <a:sym typeface="Roboto"/>
              </a:rPr>
              <a:t>NIST Incident Response</a:t>
            </a:r>
            <a:endParaRPr b="1" sz="1900">
              <a:solidFill>
                <a:srgbClr val="00154D"/>
              </a:solidFill>
              <a:latin typeface="Roboto"/>
              <a:ea typeface="Roboto"/>
              <a:cs typeface="Roboto"/>
              <a:sym typeface="Roboto"/>
            </a:endParaRPr>
          </a:p>
          <a:p>
            <a:pPr indent="-349250" lvl="1" marL="9144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Step 1/2: </a:t>
            </a:r>
            <a:r>
              <a:rPr b="1" lang="it" sz="1900">
                <a:solidFill>
                  <a:srgbClr val="00154D"/>
                </a:solidFill>
                <a:latin typeface="Roboto"/>
                <a:ea typeface="Roboto"/>
                <a:cs typeface="Roboto"/>
                <a:sym typeface="Roboto"/>
              </a:rPr>
              <a:t>Detection</a:t>
            </a:r>
            <a:r>
              <a:rPr lang="it" sz="1900">
                <a:solidFill>
                  <a:srgbClr val="00154D"/>
                </a:solidFill>
                <a:latin typeface="Roboto"/>
                <a:ea typeface="Roboto"/>
                <a:cs typeface="Roboto"/>
                <a:sym typeface="Roboto"/>
              </a:rPr>
              <a:t>,</a:t>
            </a:r>
            <a:r>
              <a:rPr b="1" lang="it" sz="1900">
                <a:solidFill>
                  <a:srgbClr val="00154D"/>
                </a:solidFill>
                <a:latin typeface="Roboto"/>
                <a:ea typeface="Roboto"/>
                <a:cs typeface="Roboto"/>
                <a:sym typeface="Roboto"/>
              </a:rPr>
              <a:t> </a:t>
            </a:r>
            <a:r>
              <a:rPr lang="it" sz="1900">
                <a:solidFill>
                  <a:srgbClr val="00154D"/>
                </a:solidFill>
                <a:latin typeface="Roboto"/>
                <a:ea typeface="Roboto"/>
                <a:cs typeface="Roboto"/>
                <a:sym typeface="Roboto"/>
              </a:rPr>
              <a:t>Analysis</a:t>
            </a:r>
            <a:endParaRPr sz="1900">
              <a:solidFill>
                <a:srgbClr val="00154D"/>
              </a:solidFill>
              <a:latin typeface="Roboto"/>
              <a:ea typeface="Roboto"/>
              <a:cs typeface="Roboto"/>
              <a:sym typeface="Roboto"/>
            </a:endParaRPr>
          </a:p>
          <a:p>
            <a:pPr indent="-349250" lvl="2" marL="13716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Identifica il payload tramite gli indicatori di compromesso</a:t>
            </a:r>
            <a:endParaRPr sz="1900">
              <a:solidFill>
                <a:srgbClr val="00154D"/>
              </a:solidFill>
              <a:latin typeface="Roboto"/>
              <a:ea typeface="Roboto"/>
              <a:cs typeface="Roboto"/>
              <a:sym typeface="Roboto"/>
            </a:endParaRPr>
          </a:p>
          <a:p>
            <a:pPr indent="-349250" lvl="1" marL="9144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Step 3: </a:t>
            </a:r>
            <a:r>
              <a:rPr b="1" lang="it" sz="1900">
                <a:solidFill>
                  <a:srgbClr val="00154D"/>
                </a:solidFill>
                <a:latin typeface="Roboto"/>
                <a:ea typeface="Roboto"/>
                <a:cs typeface="Roboto"/>
                <a:sym typeface="Roboto"/>
              </a:rPr>
              <a:t>Containment</a:t>
            </a:r>
            <a:r>
              <a:rPr lang="it" sz="1900">
                <a:solidFill>
                  <a:srgbClr val="00154D"/>
                </a:solidFill>
                <a:latin typeface="Roboto"/>
                <a:ea typeface="Roboto"/>
                <a:cs typeface="Roboto"/>
                <a:sym typeface="Roboto"/>
              </a:rPr>
              <a:t>, Eradication, Recovery</a:t>
            </a:r>
            <a:endParaRPr sz="1900">
              <a:solidFill>
                <a:srgbClr val="00154D"/>
              </a:solidFill>
              <a:latin typeface="Roboto"/>
              <a:ea typeface="Roboto"/>
              <a:cs typeface="Roboto"/>
              <a:sym typeface="Roboto"/>
            </a:endParaRPr>
          </a:p>
          <a:p>
            <a:pPr indent="-349250" lvl="2" marL="13716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Isola il payload, evita che si propaghi nel resto del cluster, distruggi il pod infetto, aggiungi regole al firewall, etc.</a:t>
            </a:r>
            <a:endParaRPr sz="1900">
              <a:solidFill>
                <a:srgbClr val="00154D"/>
              </a:solidFill>
              <a:latin typeface="Roboto"/>
              <a:ea typeface="Roboto"/>
              <a:cs typeface="Roboto"/>
              <a:sym typeface="Roboto"/>
            </a:endParaRPr>
          </a:p>
          <a:p>
            <a:pPr indent="-349250" lvl="2" marL="13716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Ripristina l’ammontare corretto di pod</a:t>
            </a:r>
            <a:endParaRPr sz="1900">
              <a:solidFill>
                <a:srgbClr val="00154D"/>
              </a:solidFill>
              <a:latin typeface="Roboto"/>
              <a:ea typeface="Roboto"/>
              <a:cs typeface="Roboto"/>
              <a:sym typeface="Roboto"/>
            </a:endParaRPr>
          </a:p>
          <a:p>
            <a:pPr indent="-349250" lvl="1" marL="9144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Step 4: Post-Incident Activity</a:t>
            </a:r>
            <a:endParaRPr sz="1900">
              <a:solidFill>
                <a:srgbClr val="00154D"/>
              </a:solidFill>
              <a:latin typeface="Roboto"/>
              <a:ea typeface="Roboto"/>
              <a:cs typeface="Roboto"/>
              <a:sym typeface="Roboto"/>
            </a:endParaRPr>
          </a:p>
          <a:p>
            <a:pPr indent="-349250" lvl="2" marL="13716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Capire le origini dell’incidente</a:t>
            </a:r>
            <a:endParaRPr sz="1900">
              <a:solidFill>
                <a:srgbClr val="00154D"/>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63" name="Google Shape;63;p14"/>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Indice dei contenuti</a:t>
            </a:r>
            <a:endParaRPr b="1" sz="2100">
              <a:solidFill>
                <a:schemeClr val="lt1"/>
              </a:solidFill>
              <a:latin typeface="Roboto"/>
              <a:ea typeface="Roboto"/>
              <a:cs typeface="Roboto"/>
              <a:sym typeface="Roboto"/>
            </a:endParaRPr>
          </a:p>
        </p:txBody>
      </p:sp>
      <p:pic>
        <p:nvPicPr>
          <p:cNvPr id="64" name="Google Shape;64;p14"/>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65" name="Google Shape;65;p14"/>
          <p:cNvSpPr txBox="1"/>
          <p:nvPr/>
        </p:nvSpPr>
        <p:spPr>
          <a:xfrm>
            <a:off x="1130975" y="1181650"/>
            <a:ext cx="2265600" cy="91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2200">
                <a:solidFill>
                  <a:srgbClr val="00154D"/>
                </a:solidFill>
                <a:latin typeface="Roboto"/>
                <a:ea typeface="Roboto"/>
                <a:cs typeface="Roboto"/>
                <a:sym typeface="Roboto"/>
              </a:rPr>
              <a:t>1</a:t>
            </a:r>
            <a:br>
              <a:rPr b="1" lang="it" sz="1800">
                <a:solidFill>
                  <a:srgbClr val="00154D"/>
                </a:solidFill>
                <a:latin typeface="Roboto"/>
                <a:ea typeface="Roboto"/>
                <a:cs typeface="Roboto"/>
                <a:sym typeface="Roboto"/>
              </a:rPr>
            </a:br>
            <a:r>
              <a:rPr b="1" lang="it" sz="1800">
                <a:solidFill>
                  <a:srgbClr val="00154D"/>
                </a:solidFill>
                <a:latin typeface="Roboto"/>
                <a:ea typeface="Roboto"/>
                <a:cs typeface="Roboto"/>
                <a:sym typeface="Roboto"/>
              </a:rPr>
              <a:t>Ambienti reali </a:t>
            </a:r>
            <a:br>
              <a:rPr b="1" lang="it" sz="1800">
                <a:solidFill>
                  <a:srgbClr val="00154D"/>
                </a:solidFill>
                <a:latin typeface="Roboto"/>
                <a:ea typeface="Roboto"/>
                <a:cs typeface="Roboto"/>
                <a:sym typeface="Roboto"/>
              </a:rPr>
            </a:br>
            <a:r>
              <a:rPr b="1" lang="it" sz="1800">
                <a:solidFill>
                  <a:srgbClr val="00154D"/>
                </a:solidFill>
                <a:latin typeface="Roboto"/>
                <a:ea typeface="Roboto"/>
                <a:cs typeface="Roboto"/>
                <a:sym typeface="Roboto"/>
              </a:rPr>
              <a:t>e ambienti virtuali</a:t>
            </a:r>
            <a:endParaRPr b="1" sz="1800">
              <a:solidFill>
                <a:srgbClr val="00154D"/>
              </a:solidFill>
              <a:latin typeface="Roboto"/>
              <a:ea typeface="Roboto"/>
              <a:cs typeface="Roboto"/>
              <a:sym typeface="Roboto"/>
            </a:endParaRPr>
          </a:p>
          <a:p>
            <a:pPr indent="0" lvl="0" marL="0" rtl="0" algn="l">
              <a:spcBef>
                <a:spcPts val="0"/>
              </a:spcBef>
              <a:spcAft>
                <a:spcPts val="0"/>
              </a:spcAft>
              <a:buNone/>
            </a:pPr>
            <a:r>
              <a:t/>
            </a:r>
            <a:endParaRPr sz="1900">
              <a:solidFill>
                <a:schemeClr val="dk2"/>
              </a:solidFill>
            </a:endParaRPr>
          </a:p>
        </p:txBody>
      </p:sp>
      <p:sp>
        <p:nvSpPr>
          <p:cNvPr id="66" name="Google Shape;66;p14"/>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pic>
        <p:nvPicPr>
          <p:cNvPr id="67" name="Google Shape;67;p14"/>
          <p:cNvPicPr preferRelativeResize="0"/>
          <p:nvPr/>
        </p:nvPicPr>
        <p:blipFill>
          <a:blip r:embed="rId3">
            <a:alphaModFix/>
          </a:blip>
          <a:stretch>
            <a:fillRect/>
          </a:stretch>
        </p:blipFill>
        <p:spPr>
          <a:xfrm>
            <a:off x="3342524" y="1695175"/>
            <a:ext cx="2112900" cy="2112900"/>
          </a:xfrm>
          <a:prstGeom prst="rect">
            <a:avLst/>
          </a:prstGeom>
          <a:noFill/>
          <a:ln>
            <a:noFill/>
          </a:ln>
        </p:spPr>
      </p:pic>
      <p:sp>
        <p:nvSpPr>
          <p:cNvPr id="68" name="Google Shape;68;p14"/>
          <p:cNvSpPr txBox="1"/>
          <p:nvPr/>
        </p:nvSpPr>
        <p:spPr>
          <a:xfrm>
            <a:off x="5428025" y="1181650"/>
            <a:ext cx="2265600" cy="91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2300">
                <a:solidFill>
                  <a:srgbClr val="00154D"/>
                </a:solidFill>
                <a:latin typeface="Roboto"/>
                <a:ea typeface="Roboto"/>
                <a:cs typeface="Roboto"/>
                <a:sym typeface="Roboto"/>
              </a:rPr>
              <a:t>2</a:t>
            </a:r>
            <a:br>
              <a:rPr b="1" lang="it" sz="1800">
                <a:solidFill>
                  <a:srgbClr val="00154D"/>
                </a:solidFill>
                <a:latin typeface="Roboto"/>
                <a:ea typeface="Roboto"/>
                <a:cs typeface="Roboto"/>
                <a:sym typeface="Roboto"/>
              </a:rPr>
            </a:br>
            <a:r>
              <a:rPr b="1" lang="it" sz="1800">
                <a:solidFill>
                  <a:srgbClr val="00154D"/>
                </a:solidFill>
                <a:latin typeface="Roboto"/>
                <a:ea typeface="Roboto"/>
                <a:cs typeface="Roboto"/>
                <a:sym typeface="Roboto"/>
              </a:rPr>
              <a:t>Orchestrazione</a:t>
            </a:r>
            <a:endParaRPr b="1" sz="1800">
              <a:solidFill>
                <a:srgbClr val="00154D"/>
              </a:solidFill>
              <a:latin typeface="Roboto"/>
              <a:ea typeface="Roboto"/>
              <a:cs typeface="Roboto"/>
              <a:sym typeface="Roboto"/>
            </a:endParaRPr>
          </a:p>
          <a:p>
            <a:pPr indent="0" lvl="0" marL="0" rtl="0" algn="ctr">
              <a:spcBef>
                <a:spcPts val="0"/>
              </a:spcBef>
              <a:spcAft>
                <a:spcPts val="0"/>
              </a:spcAft>
              <a:buNone/>
            </a:pPr>
            <a:r>
              <a:rPr b="1" lang="it" sz="1800">
                <a:solidFill>
                  <a:srgbClr val="00154D"/>
                </a:solidFill>
                <a:latin typeface="Roboto"/>
                <a:ea typeface="Roboto"/>
                <a:cs typeface="Roboto"/>
                <a:sym typeface="Roboto"/>
              </a:rPr>
              <a:t>con Kubernetes</a:t>
            </a:r>
            <a:endParaRPr b="1" sz="1800">
              <a:solidFill>
                <a:srgbClr val="00154D"/>
              </a:solidFill>
              <a:latin typeface="Roboto"/>
              <a:ea typeface="Roboto"/>
              <a:cs typeface="Roboto"/>
              <a:sym typeface="Roboto"/>
            </a:endParaRPr>
          </a:p>
          <a:p>
            <a:pPr indent="0" lvl="0" marL="0" rtl="0" algn="l">
              <a:spcBef>
                <a:spcPts val="0"/>
              </a:spcBef>
              <a:spcAft>
                <a:spcPts val="0"/>
              </a:spcAft>
              <a:buNone/>
            </a:pPr>
            <a:r>
              <a:t/>
            </a:r>
            <a:endParaRPr sz="1900">
              <a:solidFill>
                <a:schemeClr val="dk2"/>
              </a:solidFill>
            </a:endParaRPr>
          </a:p>
        </p:txBody>
      </p:sp>
      <p:sp>
        <p:nvSpPr>
          <p:cNvPr id="69" name="Google Shape;69;p14"/>
          <p:cNvSpPr txBox="1"/>
          <p:nvPr/>
        </p:nvSpPr>
        <p:spPr>
          <a:xfrm>
            <a:off x="1130975" y="3267650"/>
            <a:ext cx="2265600" cy="91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2200">
                <a:solidFill>
                  <a:srgbClr val="00154D"/>
                </a:solidFill>
                <a:latin typeface="Roboto"/>
                <a:ea typeface="Roboto"/>
                <a:cs typeface="Roboto"/>
                <a:sym typeface="Roboto"/>
              </a:rPr>
              <a:t>3</a:t>
            </a:r>
            <a:br>
              <a:rPr b="1" lang="it" sz="1800">
                <a:solidFill>
                  <a:srgbClr val="00154D"/>
                </a:solidFill>
                <a:latin typeface="Roboto"/>
                <a:ea typeface="Roboto"/>
                <a:cs typeface="Roboto"/>
                <a:sym typeface="Roboto"/>
              </a:rPr>
            </a:br>
            <a:r>
              <a:rPr b="1" lang="it" sz="1800">
                <a:solidFill>
                  <a:srgbClr val="00154D"/>
                </a:solidFill>
                <a:latin typeface="Roboto"/>
                <a:ea typeface="Roboto"/>
                <a:cs typeface="Roboto"/>
                <a:sym typeface="Roboto"/>
              </a:rPr>
              <a:t>Incidenti e risposte</a:t>
            </a:r>
            <a:endParaRPr b="1" sz="1800">
              <a:solidFill>
                <a:srgbClr val="00154D"/>
              </a:solidFill>
              <a:latin typeface="Roboto"/>
              <a:ea typeface="Roboto"/>
              <a:cs typeface="Roboto"/>
              <a:sym typeface="Roboto"/>
            </a:endParaRPr>
          </a:p>
        </p:txBody>
      </p:sp>
      <p:sp>
        <p:nvSpPr>
          <p:cNvPr id="70" name="Google Shape;70;p14"/>
          <p:cNvSpPr txBox="1"/>
          <p:nvPr/>
        </p:nvSpPr>
        <p:spPr>
          <a:xfrm>
            <a:off x="5428025" y="3267650"/>
            <a:ext cx="2265600" cy="91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2200">
                <a:solidFill>
                  <a:srgbClr val="00154D"/>
                </a:solidFill>
                <a:latin typeface="Roboto"/>
                <a:ea typeface="Roboto"/>
                <a:cs typeface="Roboto"/>
                <a:sym typeface="Roboto"/>
              </a:rPr>
              <a:t>4</a:t>
            </a:r>
            <a:br>
              <a:rPr b="1" lang="it" sz="1800">
                <a:solidFill>
                  <a:srgbClr val="00154D"/>
                </a:solidFill>
                <a:latin typeface="Roboto"/>
                <a:ea typeface="Roboto"/>
                <a:cs typeface="Roboto"/>
                <a:sym typeface="Roboto"/>
              </a:rPr>
            </a:br>
            <a:r>
              <a:rPr b="1" lang="it" sz="1800">
                <a:solidFill>
                  <a:srgbClr val="00154D"/>
                </a:solidFill>
                <a:latin typeface="Roboto"/>
                <a:ea typeface="Roboto"/>
                <a:cs typeface="Roboto"/>
                <a:sym typeface="Roboto"/>
              </a:rPr>
              <a:t>Sperimentazione</a:t>
            </a:r>
            <a:endParaRPr b="1" sz="1800">
              <a:solidFill>
                <a:srgbClr val="00154D"/>
              </a:solidFill>
              <a:latin typeface="Roboto"/>
              <a:ea typeface="Roboto"/>
              <a:cs typeface="Roboto"/>
              <a:sym typeface="Roboto"/>
            </a:endParaRPr>
          </a:p>
          <a:p>
            <a:pPr indent="0" lvl="0" marL="0" rtl="0" algn="ctr">
              <a:spcBef>
                <a:spcPts val="0"/>
              </a:spcBef>
              <a:spcAft>
                <a:spcPts val="0"/>
              </a:spcAft>
              <a:buNone/>
            </a:pPr>
            <a:r>
              <a:rPr b="1" lang="it" sz="1800">
                <a:solidFill>
                  <a:srgbClr val="00154D"/>
                </a:solidFill>
                <a:latin typeface="Roboto"/>
                <a:ea typeface="Roboto"/>
                <a:cs typeface="Roboto"/>
                <a:sym typeface="Roboto"/>
              </a:rPr>
              <a:t>esemplificativa</a:t>
            </a:r>
            <a:endParaRPr b="1" sz="1800">
              <a:solidFill>
                <a:srgbClr val="00154D"/>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243" name="Google Shape;243;p32"/>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Incidenti e Risposte</a:t>
            </a:r>
            <a:endParaRPr b="1" sz="2100">
              <a:solidFill>
                <a:schemeClr val="lt1"/>
              </a:solidFill>
              <a:latin typeface="Roboto"/>
              <a:ea typeface="Roboto"/>
              <a:cs typeface="Roboto"/>
              <a:sym typeface="Roboto"/>
            </a:endParaRPr>
          </a:p>
        </p:txBody>
      </p:sp>
      <p:pic>
        <p:nvPicPr>
          <p:cNvPr id="244" name="Google Shape;244;p32"/>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245" name="Google Shape;245;p32"/>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246" name="Google Shape;246;p32"/>
          <p:cNvSpPr txBox="1"/>
          <p:nvPr/>
        </p:nvSpPr>
        <p:spPr>
          <a:xfrm>
            <a:off x="302325" y="780675"/>
            <a:ext cx="8644200" cy="41370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Si tratta però di un approccio reattivo, mentre una salda SEC si basa su </a:t>
            </a:r>
            <a:r>
              <a:rPr b="1" lang="it" sz="1900">
                <a:solidFill>
                  <a:srgbClr val="00154D"/>
                </a:solidFill>
                <a:latin typeface="Roboto"/>
                <a:ea typeface="Roboto"/>
                <a:cs typeface="Roboto"/>
                <a:sym typeface="Roboto"/>
              </a:rPr>
              <a:t>approcci proattivi</a:t>
            </a:r>
            <a:r>
              <a:rPr lang="it" sz="1900">
                <a:solidFill>
                  <a:srgbClr val="00154D"/>
                </a:solidFill>
                <a:latin typeface="Roboto"/>
                <a:ea typeface="Roboto"/>
                <a:cs typeface="Roboto"/>
                <a:sym typeface="Roboto"/>
              </a:rPr>
              <a:t>. </a:t>
            </a:r>
            <a:br>
              <a:rPr lang="it" sz="1900">
                <a:solidFill>
                  <a:srgbClr val="00154D"/>
                </a:solidFill>
                <a:latin typeface="Roboto"/>
                <a:ea typeface="Roboto"/>
                <a:cs typeface="Roboto"/>
                <a:sym typeface="Roboto"/>
              </a:rPr>
            </a:br>
            <a:endParaRPr sz="1900">
              <a:solidFill>
                <a:srgbClr val="00154D"/>
              </a:solidFill>
              <a:latin typeface="Roboto"/>
              <a:ea typeface="Roboto"/>
              <a:cs typeface="Roboto"/>
              <a:sym typeface="Roboto"/>
            </a:endParaRPr>
          </a:p>
          <a:p>
            <a:pPr indent="-349250" lvl="0" marL="4572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In questo contesto, è fondamentale assicurarsi di avere una vasta banca dati di </a:t>
            </a:r>
            <a:r>
              <a:rPr i="1" lang="it" sz="1900">
                <a:solidFill>
                  <a:srgbClr val="00154D"/>
                </a:solidFill>
                <a:latin typeface="Roboto"/>
                <a:ea typeface="Roboto"/>
                <a:cs typeface="Roboto"/>
                <a:sym typeface="Roboto"/>
              </a:rPr>
              <a:t>Indicatori di Compromesso</a:t>
            </a:r>
            <a:r>
              <a:rPr lang="it" sz="1900">
                <a:solidFill>
                  <a:srgbClr val="00154D"/>
                </a:solidFill>
                <a:latin typeface="Roboto"/>
                <a:ea typeface="Roboto"/>
                <a:cs typeface="Roboto"/>
                <a:sym typeface="Roboto"/>
              </a:rPr>
              <a:t> di qualità.</a:t>
            </a:r>
            <a:endParaRPr sz="1900">
              <a:solidFill>
                <a:srgbClr val="00154D"/>
              </a:solidFill>
              <a:latin typeface="Roboto"/>
              <a:ea typeface="Roboto"/>
              <a:cs typeface="Roboto"/>
              <a:sym typeface="Roboto"/>
            </a:endParaRPr>
          </a:p>
          <a:p>
            <a:pPr indent="0" lvl="0" marL="457200" rtl="0" algn="l">
              <a:spcBef>
                <a:spcPts val="0"/>
              </a:spcBef>
              <a:spcAft>
                <a:spcPts val="0"/>
              </a:spcAft>
              <a:buNone/>
            </a:pPr>
            <a:r>
              <a:t/>
            </a:r>
            <a:endParaRPr b="1" sz="1900">
              <a:solidFill>
                <a:srgbClr val="00154D"/>
              </a:solidFill>
              <a:latin typeface="Roboto"/>
              <a:ea typeface="Roboto"/>
              <a:cs typeface="Roboto"/>
              <a:sym typeface="Roboto"/>
            </a:endParaRPr>
          </a:p>
          <a:p>
            <a:pPr indent="-349250" lvl="0" marL="4572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Com’è implementabile? Non ci sono regole ben definite, ma fra gli standard è possibile individuare il </a:t>
            </a:r>
            <a:r>
              <a:rPr b="1" lang="it" sz="1900">
                <a:solidFill>
                  <a:srgbClr val="00154D"/>
                </a:solidFill>
                <a:latin typeface="Roboto"/>
                <a:ea typeface="Roboto"/>
                <a:cs typeface="Roboto"/>
                <a:sym typeface="Roboto"/>
              </a:rPr>
              <a:t>MITRE ATT&amp;CK </a:t>
            </a:r>
            <a:r>
              <a:rPr lang="it" sz="1900">
                <a:solidFill>
                  <a:srgbClr val="00154D"/>
                </a:solidFill>
                <a:latin typeface="Roboto"/>
                <a:ea typeface="Roboto"/>
                <a:cs typeface="Roboto"/>
                <a:sym typeface="Roboto"/>
              </a:rPr>
              <a:t>(basato su “matrici”)</a:t>
            </a:r>
            <a:endParaRPr sz="1900">
              <a:solidFill>
                <a:srgbClr val="00154D"/>
              </a:solidFill>
              <a:latin typeface="Roboto"/>
              <a:ea typeface="Roboto"/>
              <a:cs typeface="Roboto"/>
              <a:sym typeface="Roboto"/>
            </a:endParaRPr>
          </a:p>
          <a:p>
            <a:pPr indent="-349250" lvl="1" marL="914400" rtl="0" algn="l">
              <a:spcBef>
                <a:spcPts val="0"/>
              </a:spcBef>
              <a:spcAft>
                <a:spcPts val="0"/>
              </a:spcAft>
              <a:buClr>
                <a:srgbClr val="00154D"/>
              </a:buClr>
              <a:buSzPts val="1900"/>
              <a:buFont typeface="Roboto"/>
              <a:buChar char="○"/>
            </a:pPr>
            <a:r>
              <a:rPr b="1" lang="it" sz="1900">
                <a:solidFill>
                  <a:srgbClr val="00154D"/>
                </a:solidFill>
                <a:latin typeface="Roboto"/>
                <a:ea typeface="Roboto"/>
                <a:cs typeface="Roboto"/>
                <a:sym typeface="Roboto"/>
              </a:rPr>
              <a:t>Collezione di tecniche che permettono l’individuazione</a:t>
            </a:r>
            <a:r>
              <a:rPr lang="it" sz="1900">
                <a:solidFill>
                  <a:srgbClr val="00154D"/>
                </a:solidFill>
                <a:latin typeface="Roboto"/>
                <a:ea typeface="Roboto"/>
                <a:cs typeface="Roboto"/>
                <a:sym typeface="Roboto"/>
              </a:rPr>
              <a:t> e il </a:t>
            </a:r>
            <a:r>
              <a:rPr lang="it" sz="1900">
                <a:solidFill>
                  <a:srgbClr val="00154D"/>
                </a:solidFill>
                <a:latin typeface="Roboto"/>
                <a:ea typeface="Roboto"/>
                <a:cs typeface="Roboto"/>
                <a:sym typeface="Roboto"/>
              </a:rPr>
              <a:t>contenimento </a:t>
            </a:r>
            <a:r>
              <a:rPr lang="it" sz="1900">
                <a:solidFill>
                  <a:srgbClr val="00154D"/>
                </a:solidFill>
                <a:latin typeface="Roboto"/>
                <a:ea typeface="Roboto"/>
                <a:cs typeface="Roboto"/>
                <a:sym typeface="Roboto"/>
              </a:rPr>
              <a:t>di queste vulnerabilità</a:t>
            </a:r>
            <a:endParaRPr sz="1900">
              <a:solidFill>
                <a:srgbClr val="00154D"/>
              </a:solidFill>
              <a:latin typeface="Roboto"/>
              <a:ea typeface="Roboto"/>
              <a:cs typeface="Roboto"/>
              <a:sym typeface="Roboto"/>
            </a:endParaRPr>
          </a:p>
          <a:p>
            <a:pPr indent="-349250" lvl="1" marL="9144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Ma anche una </a:t>
            </a:r>
            <a:r>
              <a:rPr b="1" lang="it" sz="1900">
                <a:solidFill>
                  <a:srgbClr val="00154D"/>
                </a:solidFill>
                <a:latin typeface="Roboto"/>
                <a:ea typeface="Roboto"/>
                <a:cs typeface="Roboto"/>
                <a:sym typeface="Roboto"/>
              </a:rPr>
              <a:t>collezione di metodologie di attacco</a:t>
            </a:r>
            <a:r>
              <a:rPr lang="it" sz="1900">
                <a:solidFill>
                  <a:srgbClr val="00154D"/>
                </a:solidFill>
                <a:latin typeface="Roboto"/>
                <a:ea typeface="Roboto"/>
                <a:cs typeface="Roboto"/>
                <a:sym typeface="Roboto"/>
              </a:rPr>
              <a:t> ad ampio spettro</a:t>
            </a:r>
            <a:endParaRPr sz="1900">
              <a:solidFill>
                <a:srgbClr val="00154D"/>
              </a:solidFill>
              <a:latin typeface="Roboto"/>
              <a:ea typeface="Roboto"/>
              <a:cs typeface="Roboto"/>
              <a:sym typeface="Roboto"/>
            </a:endParaRPr>
          </a:p>
          <a:p>
            <a:pPr indent="-349250" lvl="2" marL="1371600" rtl="0" algn="l">
              <a:spcBef>
                <a:spcPts val="0"/>
              </a:spcBef>
              <a:spcAft>
                <a:spcPts val="0"/>
              </a:spcAft>
              <a:buClr>
                <a:srgbClr val="00154D"/>
              </a:buClr>
              <a:buSzPts val="1900"/>
              <a:buFont typeface="Roboto"/>
              <a:buChar char="■"/>
            </a:pPr>
            <a:r>
              <a:rPr lang="it" sz="1900" u="sng">
                <a:solidFill>
                  <a:srgbClr val="00154D"/>
                </a:solidFill>
                <a:latin typeface="Roboto"/>
                <a:ea typeface="Roboto"/>
                <a:cs typeface="Roboto"/>
                <a:sym typeface="Roboto"/>
              </a:rPr>
              <a:t>Informazioni con cui possiamo “nutrire” (</a:t>
            </a:r>
            <a:r>
              <a:rPr i="1" lang="it" sz="1900" u="sng">
                <a:solidFill>
                  <a:srgbClr val="00154D"/>
                </a:solidFill>
                <a:latin typeface="Roboto"/>
                <a:ea typeface="Roboto"/>
                <a:cs typeface="Roboto"/>
                <a:sym typeface="Roboto"/>
              </a:rPr>
              <a:t>feeding</a:t>
            </a:r>
            <a:r>
              <a:rPr lang="it" sz="1900" u="sng">
                <a:solidFill>
                  <a:srgbClr val="00154D"/>
                </a:solidFill>
                <a:latin typeface="Roboto"/>
                <a:ea typeface="Roboto"/>
                <a:cs typeface="Roboto"/>
                <a:sym typeface="Roboto"/>
              </a:rPr>
              <a:t>) il SOAR</a:t>
            </a:r>
            <a:endParaRPr sz="1900" u="sng">
              <a:solidFill>
                <a:srgbClr val="00154D"/>
              </a:solidFill>
              <a:latin typeface="Roboto"/>
              <a:ea typeface="Roboto"/>
              <a:cs typeface="Roboto"/>
              <a:sym typeface="Roboto"/>
            </a:endParaRPr>
          </a:p>
          <a:p>
            <a:pPr indent="-349250" lvl="2" marL="13716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Altre “</a:t>
            </a:r>
            <a:r>
              <a:rPr i="1" lang="it" sz="1900">
                <a:solidFill>
                  <a:srgbClr val="00154D"/>
                </a:solidFill>
                <a:latin typeface="Roboto"/>
                <a:ea typeface="Roboto"/>
                <a:cs typeface="Roboto"/>
                <a:sym typeface="Roboto"/>
              </a:rPr>
              <a:t>knowledge bases</a:t>
            </a:r>
            <a:r>
              <a:rPr lang="it" sz="1900">
                <a:solidFill>
                  <a:srgbClr val="00154D"/>
                </a:solidFill>
                <a:latin typeface="Roboto"/>
                <a:ea typeface="Roboto"/>
                <a:cs typeface="Roboto"/>
                <a:sym typeface="Roboto"/>
              </a:rPr>
              <a:t>” sono, ad esempio, i CVE</a:t>
            </a:r>
            <a:endParaRPr sz="1900">
              <a:solidFill>
                <a:srgbClr val="00154D"/>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252" name="Google Shape;252;p33"/>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Incidenti e Risposte</a:t>
            </a:r>
            <a:endParaRPr b="1" sz="2100">
              <a:solidFill>
                <a:schemeClr val="lt1"/>
              </a:solidFill>
              <a:latin typeface="Roboto"/>
              <a:ea typeface="Roboto"/>
              <a:cs typeface="Roboto"/>
              <a:sym typeface="Roboto"/>
            </a:endParaRPr>
          </a:p>
        </p:txBody>
      </p:sp>
      <p:pic>
        <p:nvPicPr>
          <p:cNvPr id="253" name="Google Shape;253;p33"/>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254" name="Google Shape;254;p33"/>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pic>
        <p:nvPicPr>
          <p:cNvPr id="255" name="Google Shape;255;p33"/>
          <p:cNvPicPr preferRelativeResize="0"/>
          <p:nvPr/>
        </p:nvPicPr>
        <p:blipFill>
          <a:blip r:embed="rId4">
            <a:alphaModFix/>
          </a:blip>
          <a:stretch>
            <a:fillRect/>
          </a:stretch>
        </p:blipFill>
        <p:spPr>
          <a:xfrm>
            <a:off x="1675375" y="657300"/>
            <a:ext cx="5907853" cy="3954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4"/>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261" name="Google Shape;261;p34"/>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Incidenti e Risposte</a:t>
            </a:r>
            <a:endParaRPr b="1" sz="2100">
              <a:solidFill>
                <a:schemeClr val="lt1"/>
              </a:solidFill>
              <a:latin typeface="Roboto"/>
              <a:ea typeface="Roboto"/>
              <a:cs typeface="Roboto"/>
              <a:sym typeface="Roboto"/>
            </a:endParaRPr>
          </a:p>
        </p:txBody>
      </p:sp>
      <p:pic>
        <p:nvPicPr>
          <p:cNvPr id="262" name="Google Shape;262;p34"/>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263" name="Google Shape;263;p34"/>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264" name="Google Shape;264;p34"/>
          <p:cNvSpPr txBox="1"/>
          <p:nvPr/>
        </p:nvSpPr>
        <p:spPr>
          <a:xfrm>
            <a:off x="302325" y="780675"/>
            <a:ext cx="8644200" cy="15276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00154D"/>
              </a:buClr>
              <a:buSzPts val="1700"/>
              <a:buFont typeface="Roboto"/>
              <a:buChar char="●"/>
            </a:pPr>
            <a:r>
              <a:rPr b="1" lang="it" sz="1700">
                <a:solidFill>
                  <a:srgbClr val="00154D"/>
                </a:solidFill>
                <a:latin typeface="Roboto"/>
                <a:ea typeface="Roboto"/>
                <a:cs typeface="Roboto"/>
                <a:sym typeface="Roboto"/>
              </a:rPr>
              <a:t>Il SOAR è un engine</a:t>
            </a:r>
            <a:r>
              <a:rPr lang="it" sz="1700">
                <a:solidFill>
                  <a:srgbClr val="00154D"/>
                </a:solidFill>
                <a:latin typeface="Roboto"/>
                <a:ea typeface="Roboto"/>
                <a:cs typeface="Roboto"/>
                <a:sym typeface="Roboto"/>
              </a:rPr>
              <a:t> (un software) </a:t>
            </a:r>
            <a:r>
              <a:rPr b="1" lang="it" sz="1700">
                <a:solidFill>
                  <a:srgbClr val="00154D"/>
                </a:solidFill>
                <a:latin typeface="Roboto"/>
                <a:ea typeface="Roboto"/>
                <a:cs typeface="Roboto"/>
                <a:sym typeface="Roboto"/>
              </a:rPr>
              <a:t>posizionabile in un pod che riceve feedback dal SIEM e interviene in caso di necessità.</a:t>
            </a:r>
            <a:r>
              <a:rPr lang="it" sz="1700">
                <a:solidFill>
                  <a:srgbClr val="00154D"/>
                </a:solidFill>
                <a:latin typeface="Roboto"/>
                <a:ea typeface="Roboto"/>
                <a:cs typeface="Roboto"/>
                <a:sym typeface="Roboto"/>
              </a:rPr>
              <a:t> In genere costituito da diversi software interconnessi.</a:t>
            </a:r>
            <a:endParaRPr sz="1700">
              <a:solidFill>
                <a:srgbClr val="00154D"/>
              </a:solidFill>
              <a:latin typeface="Roboto"/>
              <a:ea typeface="Roboto"/>
              <a:cs typeface="Roboto"/>
              <a:sym typeface="Roboto"/>
            </a:endParaRPr>
          </a:p>
          <a:p>
            <a:pPr indent="-336550" lvl="1" marL="9144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Su Kubernetes, il SOAR spesso costituisce un namespace a sé</a:t>
            </a:r>
            <a:endParaRPr sz="1700">
              <a:solidFill>
                <a:srgbClr val="00154D"/>
              </a:solidFill>
              <a:latin typeface="Roboto"/>
              <a:ea typeface="Roboto"/>
              <a:cs typeface="Roboto"/>
              <a:sym typeface="Roboto"/>
            </a:endParaRPr>
          </a:p>
          <a:p>
            <a:pPr indent="-336550" lvl="1" marL="9144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In generale, realizzabile con vari software open-source ed enterprise</a:t>
            </a:r>
            <a:endParaRPr sz="1700">
              <a:solidFill>
                <a:srgbClr val="00154D"/>
              </a:solidFill>
              <a:latin typeface="Roboto"/>
              <a:ea typeface="Roboto"/>
              <a:cs typeface="Roboto"/>
              <a:sym typeface="Roboto"/>
            </a:endParaRPr>
          </a:p>
          <a:p>
            <a:pPr indent="0" lvl="0" marL="914400" rtl="0" algn="l">
              <a:spcBef>
                <a:spcPts val="0"/>
              </a:spcBef>
              <a:spcAft>
                <a:spcPts val="0"/>
              </a:spcAft>
              <a:buNone/>
            </a:pPr>
            <a:r>
              <a:t/>
            </a:r>
            <a:endParaRPr sz="1700">
              <a:solidFill>
                <a:srgbClr val="00154D"/>
              </a:solidFill>
              <a:latin typeface="Roboto"/>
              <a:ea typeface="Roboto"/>
              <a:cs typeface="Roboto"/>
              <a:sym typeface="Roboto"/>
            </a:endParaRPr>
          </a:p>
        </p:txBody>
      </p:sp>
      <p:pic>
        <p:nvPicPr>
          <p:cNvPr id="265" name="Google Shape;265;p34"/>
          <p:cNvPicPr preferRelativeResize="0"/>
          <p:nvPr/>
        </p:nvPicPr>
        <p:blipFill>
          <a:blip r:embed="rId4">
            <a:alphaModFix/>
          </a:blip>
          <a:stretch>
            <a:fillRect/>
          </a:stretch>
        </p:blipFill>
        <p:spPr>
          <a:xfrm>
            <a:off x="3191675" y="2308250"/>
            <a:ext cx="2597925" cy="2376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5"/>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271" name="Google Shape;271;p35"/>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Incidenti e Risposte</a:t>
            </a:r>
            <a:endParaRPr b="1" sz="2100">
              <a:solidFill>
                <a:schemeClr val="lt1"/>
              </a:solidFill>
              <a:latin typeface="Roboto"/>
              <a:ea typeface="Roboto"/>
              <a:cs typeface="Roboto"/>
              <a:sym typeface="Roboto"/>
            </a:endParaRPr>
          </a:p>
        </p:txBody>
      </p:sp>
      <p:pic>
        <p:nvPicPr>
          <p:cNvPr id="272" name="Google Shape;272;p35"/>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273" name="Google Shape;273;p35"/>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274" name="Google Shape;274;p35"/>
          <p:cNvSpPr txBox="1"/>
          <p:nvPr/>
        </p:nvSpPr>
        <p:spPr>
          <a:xfrm>
            <a:off x="208925" y="918175"/>
            <a:ext cx="5900700" cy="39996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00154D"/>
              </a:buClr>
              <a:buSzPts val="1700"/>
              <a:buFont typeface="Roboto"/>
              <a:buChar char="●"/>
            </a:pPr>
            <a:r>
              <a:rPr b="1" lang="it" sz="1700">
                <a:solidFill>
                  <a:srgbClr val="00154D"/>
                </a:solidFill>
                <a:latin typeface="Roboto"/>
                <a:ea typeface="Roboto"/>
                <a:cs typeface="Roboto"/>
                <a:sym typeface="Roboto"/>
              </a:rPr>
              <a:t>Il SOAR ha bisogno di accesso totale all’infrastruttura</a:t>
            </a:r>
            <a:r>
              <a:rPr lang="it" sz="1700">
                <a:solidFill>
                  <a:srgbClr val="00154D"/>
                </a:solidFill>
                <a:latin typeface="Roboto"/>
                <a:ea typeface="Roboto"/>
                <a:cs typeface="Roboto"/>
                <a:sym typeface="Roboto"/>
              </a:rPr>
              <a:t> per operare efficacemente e autonomamente</a:t>
            </a:r>
            <a:endParaRPr sz="1700">
              <a:solidFill>
                <a:srgbClr val="00154D"/>
              </a:solidFill>
              <a:latin typeface="Roboto"/>
              <a:ea typeface="Roboto"/>
              <a:cs typeface="Roboto"/>
              <a:sym typeface="Roboto"/>
            </a:endParaRPr>
          </a:p>
          <a:p>
            <a:pPr indent="-336550" lvl="1" marL="914400" rtl="0" algn="l">
              <a:spcBef>
                <a:spcPts val="0"/>
              </a:spcBef>
              <a:spcAft>
                <a:spcPts val="0"/>
              </a:spcAft>
              <a:buClr>
                <a:srgbClr val="00154D"/>
              </a:buClr>
              <a:buSzPts val="1700"/>
              <a:buFont typeface="Roboto"/>
              <a:buChar char="○"/>
            </a:pPr>
            <a:r>
              <a:rPr i="1" lang="it" sz="1700">
                <a:solidFill>
                  <a:srgbClr val="00154D"/>
                </a:solidFill>
                <a:latin typeface="Roboto"/>
                <a:ea typeface="Roboto"/>
                <a:cs typeface="Roboto"/>
                <a:sym typeface="Roboto"/>
              </a:rPr>
              <a:t>Cosa fa?</a:t>
            </a:r>
            <a:r>
              <a:rPr lang="it" sz="1700">
                <a:solidFill>
                  <a:srgbClr val="00154D"/>
                </a:solidFill>
                <a:latin typeface="Roboto"/>
                <a:ea typeface="Roboto"/>
                <a:cs typeface="Roboto"/>
                <a:sym typeface="Roboto"/>
              </a:rPr>
              <a:t> Una volta notificato dal SIEM, opera in autonomia senza che un ingegnere debba condurre la mitigazione</a:t>
            </a:r>
            <a:endParaRPr sz="1700">
              <a:solidFill>
                <a:srgbClr val="00154D"/>
              </a:solidFill>
              <a:latin typeface="Roboto"/>
              <a:ea typeface="Roboto"/>
              <a:cs typeface="Roboto"/>
              <a:sym typeface="Roboto"/>
            </a:endParaRPr>
          </a:p>
          <a:p>
            <a:pPr indent="-336550" lvl="1" marL="9144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Perché non basta l’ingegnere? Banalmente, tempi di reazione</a:t>
            </a:r>
            <a:endParaRPr sz="1700">
              <a:solidFill>
                <a:srgbClr val="00154D"/>
              </a:solidFill>
              <a:latin typeface="Roboto"/>
              <a:ea typeface="Roboto"/>
              <a:cs typeface="Roboto"/>
              <a:sym typeface="Roboto"/>
            </a:endParaRPr>
          </a:p>
          <a:p>
            <a:pPr indent="0" lvl="0" marL="914400" rtl="0" algn="l">
              <a:spcBef>
                <a:spcPts val="0"/>
              </a:spcBef>
              <a:spcAft>
                <a:spcPts val="0"/>
              </a:spcAft>
              <a:buNone/>
            </a:pPr>
            <a:r>
              <a:t/>
            </a:r>
            <a:endParaRPr sz="1700">
              <a:solidFill>
                <a:srgbClr val="00154D"/>
              </a:solidFill>
              <a:latin typeface="Roboto"/>
              <a:ea typeface="Roboto"/>
              <a:cs typeface="Roboto"/>
              <a:sym typeface="Roboto"/>
            </a:endParaRPr>
          </a:p>
          <a:p>
            <a:pPr indent="-336550" lvl="0" marL="457200" rtl="0" algn="l">
              <a:spcBef>
                <a:spcPts val="0"/>
              </a:spcBef>
              <a:spcAft>
                <a:spcPts val="0"/>
              </a:spcAft>
              <a:buClr>
                <a:srgbClr val="00154D"/>
              </a:buClr>
              <a:buSzPts val="1700"/>
              <a:buFont typeface="Roboto"/>
              <a:buChar char="●"/>
            </a:pPr>
            <a:r>
              <a:rPr b="1" lang="it" sz="1700">
                <a:solidFill>
                  <a:srgbClr val="00154D"/>
                </a:solidFill>
                <a:latin typeface="Roboto"/>
                <a:ea typeface="Roboto"/>
                <a:cs typeface="Roboto"/>
                <a:sym typeface="Roboto"/>
              </a:rPr>
              <a:t>E’ quindi imprescindibile che il SOAR abbia contezza del cluster, e che il cluster sia osservato in maniera limpida e integra</a:t>
            </a:r>
            <a:endParaRPr b="1" sz="1700">
              <a:solidFill>
                <a:srgbClr val="00154D"/>
              </a:solidFill>
              <a:latin typeface="Roboto"/>
              <a:ea typeface="Roboto"/>
              <a:cs typeface="Roboto"/>
              <a:sym typeface="Roboto"/>
            </a:endParaRPr>
          </a:p>
          <a:p>
            <a:pPr indent="-336550" lvl="1" marL="9144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Attaccare i vettori di observability per “ingannare” il SOAR?</a:t>
            </a:r>
            <a:endParaRPr sz="1700">
              <a:solidFill>
                <a:srgbClr val="00154D"/>
              </a:solidFill>
              <a:latin typeface="Roboto"/>
              <a:ea typeface="Roboto"/>
              <a:cs typeface="Roboto"/>
              <a:sym typeface="Roboto"/>
            </a:endParaRPr>
          </a:p>
        </p:txBody>
      </p:sp>
      <p:pic>
        <p:nvPicPr>
          <p:cNvPr id="275" name="Google Shape;275;p35"/>
          <p:cNvPicPr preferRelativeResize="0"/>
          <p:nvPr/>
        </p:nvPicPr>
        <p:blipFill>
          <a:blip r:embed="rId4">
            <a:alphaModFix/>
          </a:blip>
          <a:stretch>
            <a:fillRect/>
          </a:stretch>
        </p:blipFill>
        <p:spPr>
          <a:xfrm>
            <a:off x="6399900" y="859425"/>
            <a:ext cx="2212250" cy="3746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281" name="Google Shape;281;p36"/>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Incidenti e Risposte</a:t>
            </a:r>
            <a:endParaRPr b="1" sz="2100">
              <a:solidFill>
                <a:schemeClr val="lt1"/>
              </a:solidFill>
              <a:latin typeface="Roboto"/>
              <a:ea typeface="Roboto"/>
              <a:cs typeface="Roboto"/>
              <a:sym typeface="Roboto"/>
            </a:endParaRPr>
          </a:p>
        </p:txBody>
      </p:sp>
      <p:pic>
        <p:nvPicPr>
          <p:cNvPr id="282" name="Google Shape;282;p36"/>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283" name="Google Shape;283;p36"/>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284" name="Google Shape;284;p36"/>
          <p:cNvSpPr txBox="1"/>
          <p:nvPr/>
        </p:nvSpPr>
        <p:spPr>
          <a:xfrm>
            <a:off x="288000" y="730550"/>
            <a:ext cx="8644200" cy="4137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Nell’ambito dell’Incident Response, </a:t>
            </a:r>
            <a:r>
              <a:rPr b="1" lang="it" sz="1700">
                <a:solidFill>
                  <a:srgbClr val="00154D"/>
                </a:solidFill>
                <a:latin typeface="Roboto"/>
                <a:ea typeface="Roboto"/>
                <a:cs typeface="Roboto"/>
                <a:sym typeface="Roboto"/>
              </a:rPr>
              <a:t>Kubernetes offre alcuni vantaggi</a:t>
            </a:r>
            <a:r>
              <a:rPr lang="it" sz="1700">
                <a:solidFill>
                  <a:srgbClr val="00154D"/>
                </a:solidFill>
                <a:latin typeface="Roboto"/>
                <a:ea typeface="Roboto"/>
                <a:cs typeface="Roboto"/>
                <a:sym typeface="Roboto"/>
              </a:rPr>
              <a:t> nativamente</a:t>
            </a:r>
            <a:endParaRPr sz="1700">
              <a:solidFill>
                <a:srgbClr val="00154D"/>
              </a:solidFill>
              <a:latin typeface="Roboto"/>
              <a:ea typeface="Roboto"/>
              <a:cs typeface="Roboto"/>
              <a:sym typeface="Roboto"/>
            </a:endParaRPr>
          </a:p>
          <a:p>
            <a:pPr indent="-336550" lvl="0" marL="9144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Rescheduling/Application Recovery</a:t>
            </a:r>
            <a:endParaRPr sz="1700">
              <a:solidFill>
                <a:srgbClr val="00154D"/>
              </a:solidFill>
              <a:latin typeface="Roboto"/>
              <a:ea typeface="Roboto"/>
              <a:cs typeface="Roboto"/>
              <a:sym typeface="Roboto"/>
            </a:endParaRPr>
          </a:p>
          <a:p>
            <a:pPr indent="-336550" lvl="0" marL="9144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Custom Operators per estendere le capacità di osservazione</a:t>
            </a:r>
            <a:endParaRPr sz="1700">
              <a:solidFill>
                <a:srgbClr val="00154D"/>
              </a:solidFill>
              <a:latin typeface="Roboto"/>
              <a:ea typeface="Roboto"/>
              <a:cs typeface="Roboto"/>
              <a:sym typeface="Roboto"/>
            </a:endParaRPr>
          </a:p>
          <a:p>
            <a:pPr indent="-336550" lvl="1" marL="13716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Esempio di Operator: Grafana, Prometheus…</a:t>
            </a:r>
            <a:endParaRPr sz="1700">
              <a:solidFill>
                <a:srgbClr val="00154D"/>
              </a:solidFill>
              <a:latin typeface="Roboto"/>
              <a:ea typeface="Roboto"/>
              <a:cs typeface="Roboto"/>
              <a:sym typeface="Roboto"/>
            </a:endParaRPr>
          </a:p>
          <a:p>
            <a:pPr indent="-336550" lvl="0" marL="9144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Container effimeri</a:t>
            </a:r>
            <a:endParaRPr sz="1700">
              <a:solidFill>
                <a:srgbClr val="00154D"/>
              </a:solidFill>
              <a:latin typeface="Roboto"/>
              <a:ea typeface="Roboto"/>
              <a:cs typeface="Roboto"/>
              <a:sym typeface="Roboto"/>
            </a:endParaRPr>
          </a:p>
          <a:p>
            <a:pPr indent="-336550" lvl="0" marL="9144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Checkpointing</a:t>
            </a:r>
            <a:endParaRPr sz="1700">
              <a:solidFill>
                <a:srgbClr val="00154D"/>
              </a:solidFill>
              <a:latin typeface="Roboto"/>
              <a:ea typeface="Roboto"/>
              <a:cs typeface="Roboto"/>
              <a:sym typeface="Roboto"/>
            </a:endParaRPr>
          </a:p>
          <a:p>
            <a:pPr indent="0" lvl="0" marL="0" rtl="0" algn="l">
              <a:spcBef>
                <a:spcPts val="0"/>
              </a:spcBef>
              <a:spcAft>
                <a:spcPts val="0"/>
              </a:spcAft>
              <a:buNone/>
            </a:pPr>
            <a:r>
              <a:t/>
            </a:r>
            <a:endParaRPr sz="1700">
              <a:solidFill>
                <a:srgbClr val="00154D"/>
              </a:solidFill>
              <a:latin typeface="Roboto"/>
              <a:ea typeface="Roboto"/>
              <a:cs typeface="Roboto"/>
              <a:sym typeface="Roboto"/>
            </a:endParaRPr>
          </a:p>
          <a:p>
            <a:pPr indent="0" lvl="0" marL="0" rtl="0" algn="l">
              <a:spcBef>
                <a:spcPts val="0"/>
              </a:spcBef>
              <a:spcAft>
                <a:spcPts val="0"/>
              </a:spcAft>
              <a:buNone/>
            </a:pPr>
            <a:r>
              <a:rPr lang="it" sz="1700">
                <a:solidFill>
                  <a:srgbClr val="00154D"/>
                </a:solidFill>
                <a:latin typeface="Roboto"/>
                <a:ea typeface="Roboto"/>
                <a:cs typeface="Roboto"/>
                <a:sym typeface="Roboto"/>
              </a:rPr>
              <a:t>Con Kubernetes il “</a:t>
            </a:r>
            <a:r>
              <a:rPr b="1" i="1" lang="it" sz="1700">
                <a:solidFill>
                  <a:srgbClr val="00154D"/>
                </a:solidFill>
                <a:latin typeface="Roboto"/>
                <a:ea typeface="Roboto"/>
                <a:cs typeface="Roboto"/>
                <a:sym typeface="Roboto"/>
              </a:rPr>
              <a:t>Recovery</a:t>
            </a:r>
            <a:r>
              <a:rPr lang="it" sz="1700">
                <a:solidFill>
                  <a:srgbClr val="00154D"/>
                </a:solidFill>
                <a:latin typeface="Roboto"/>
                <a:ea typeface="Roboto"/>
                <a:cs typeface="Roboto"/>
                <a:sym typeface="Roboto"/>
              </a:rPr>
              <a:t>” è automatico</a:t>
            </a:r>
            <a:endParaRPr sz="1700">
              <a:solidFill>
                <a:srgbClr val="00154D"/>
              </a:solidFill>
              <a:latin typeface="Roboto"/>
              <a:ea typeface="Roboto"/>
              <a:cs typeface="Roboto"/>
              <a:sym typeface="Roboto"/>
            </a:endParaRPr>
          </a:p>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L’API Server osserva costantemente il database etcd e, in caso di pod fallace, provvede a rinnovarlo. Possibile tecnica: rimuovo un pod, e attendo che Kubernetes lo rigeneri</a:t>
            </a:r>
            <a:endParaRPr sz="1700">
              <a:solidFill>
                <a:srgbClr val="00154D"/>
              </a:solidFill>
              <a:latin typeface="Roboto"/>
              <a:ea typeface="Roboto"/>
              <a:cs typeface="Roboto"/>
              <a:sym typeface="Roboto"/>
            </a:endParaRPr>
          </a:p>
          <a:p>
            <a:pPr indent="0" lvl="0" marL="0" rtl="0" algn="l">
              <a:spcBef>
                <a:spcPts val="0"/>
              </a:spcBef>
              <a:spcAft>
                <a:spcPts val="0"/>
              </a:spcAft>
              <a:buNone/>
            </a:pPr>
            <a:r>
              <a:rPr lang="it" sz="1700">
                <a:solidFill>
                  <a:srgbClr val="00154D"/>
                </a:solidFill>
                <a:latin typeface="Roboto"/>
                <a:ea typeface="Roboto"/>
                <a:cs typeface="Roboto"/>
                <a:sym typeface="Roboto"/>
              </a:rPr>
              <a:t>Anche il “</a:t>
            </a:r>
            <a:r>
              <a:rPr b="1" i="1" lang="it" sz="1700">
                <a:solidFill>
                  <a:srgbClr val="00154D"/>
                </a:solidFill>
                <a:latin typeface="Roboto"/>
                <a:ea typeface="Roboto"/>
                <a:cs typeface="Roboto"/>
                <a:sym typeface="Roboto"/>
              </a:rPr>
              <a:t>Contenimento</a:t>
            </a:r>
            <a:r>
              <a:rPr lang="it" sz="1700">
                <a:solidFill>
                  <a:srgbClr val="00154D"/>
                </a:solidFill>
                <a:latin typeface="Roboto"/>
                <a:ea typeface="Roboto"/>
                <a:cs typeface="Roboto"/>
                <a:sym typeface="Roboto"/>
              </a:rPr>
              <a:t>” è automatizzabile</a:t>
            </a:r>
            <a:endParaRPr sz="1700">
              <a:solidFill>
                <a:srgbClr val="00154D"/>
              </a:solidFill>
              <a:latin typeface="Roboto"/>
              <a:ea typeface="Roboto"/>
              <a:cs typeface="Roboto"/>
              <a:sym typeface="Roboto"/>
            </a:endParaRPr>
          </a:p>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Kubernetes implementa delle “sonde”, lanciate ogni tot secondi che verificano l’integrità di un pod. Appena la sonda fallisce, posso distruggere il pod e ricrearlo.</a:t>
            </a:r>
            <a:endParaRPr sz="1700">
              <a:solidFill>
                <a:srgbClr val="00154D"/>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7"/>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290" name="Google Shape;290;p37"/>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Incidenti e Risposte</a:t>
            </a:r>
            <a:endParaRPr b="1" sz="2100">
              <a:solidFill>
                <a:schemeClr val="lt1"/>
              </a:solidFill>
              <a:latin typeface="Roboto"/>
              <a:ea typeface="Roboto"/>
              <a:cs typeface="Roboto"/>
              <a:sym typeface="Roboto"/>
            </a:endParaRPr>
          </a:p>
        </p:txBody>
      </p:sp>
      <p:pic>
        <p:nvPicPr>
          <p:cNvPr id="291" name="Google Shape;291;p37"/>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292" name="Google Shape;292;p37"/>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293" name="Google Shape;293;p37"/>
          <p:cNvSpPr txBox="1"/>
          <p:nvPr/>
        </p:nvSpPr>
        <p:spPr>
          <a:xfrm>
            <a:off x="288000" y="684450"/>
            <a:ext cx="8644200" cy="4137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In maniera </a:t>
            </a:r>
            <a:r>
              <a:rPr i="1" lang="it" sz="1700">
                <a:solidFill>
                  <a:srgbClr val="00154D"/>
                </a:solidFill>
                <a:latin typeface="Roboto"/>
                <a:ea typeface="Roboto"/>
                <a:cs typeface="Roboto"/>
                <a:sym typeface="Roboto"/>
              </a:rPr>
              <a:t>barebones</a:t>
            </a:r>
            <a:r>
              <a:rPr lang="it" sz="1700">
                <a:solidFill>
                  <a:srgbClr val="00154D"/>
                </a:solidFill>
                <a:latin typeface="Roboto"/>
                <a:ea typeface="Roboto"/>
                <a:cs typeface="Roboto"/>
                <a:sym typeface="Roboto"/>
              </a:rPr>
              <a:t>, </a:t>
            </a:r>
            <a:r>
              <a:rPr b="1" lang="it" sz="1700">
                <a:solidFill>
                  <a:srgbClr val="00154D"/>
                </a:solidFill>
                <a:latin typeface="Roboto"/>
                <a:ea typeface="Roboto"/>
                <a:cs typeface="Roboto"/>
                <a:sym typeface="Roboto"/>
              </a:rPr>
              <a:t>le sonde di Kubernetes potrebbero notificare lo stato di un pod </a:t>
            </a:r>
            <a:r>
              <a:rPr lang="it" sz="1700">
                <a:solidFill>
                  <a:srgbClr val="00154D"/>
                </a:solidFill>
                <a:latin typeface="Roboto"/>
                <a:ea typeface="Roboto"/>
                <a:cs typeface="Roboto"/>
                <a:sym typeface="Roboto"/>
              </a:rPr>
              <a:t>(indicante o meno irregolarità)</a:t>
            </a:r>
            <a:r>
              <a:rPr b="1" lang="it" sz="1700">
                <a:solidFill>
                  <a:srgbClr val="00154D"/>
                </a:solidFill>
                <a:latin typeface="Roboto"/>
                <a:ea typeface="Roboto"/>
                <a:cs typeface="Roboto"/>
                <a:sym typeface="Roboto"/>
              </a:rPr>
              <a:t> </a:t>
            </a:r>
            <a:r>
              <a:rPr lang="it" sz="1700">
                <a:solidFill>
                  <a:srgbClr val="00154D"/>
                </a:solidFill>
                <a:latin typeface="Roboto"/>
                <a:ea typeface="Roboto"/>
                <a:cs typeface="Roboto"/>
                <a:sym typeface="Roboto"/>
              </a:rPr>
              <a:t>e</a:t>
            </a:r>
            <a:r>
              <a:rPr b="1" lang="it" sz="1700">
                <a:solidFill>
                  <a:srgbClr val="00154D"/>
                </a:solidFill>
                <a:latin typeface="Roboto"/>
                <a:ea typeface="Roboto"/>
                <a:cs typeface="Roboto"/>
                <a:sym typeface="Roboto"/>
              </a:rPr>
              <a:t> trasmetterlo ad un sistema SIEM</a:t>
            </a:r>
            <a:endParaRPr b="1" sz="1700">
              <a:solidFill>
                <a:srgbClr val="00154D"/>
              </a:solidFill>
              <a:latin typeface="Roboto"/>
              <a:ea typeface="Roboto"/>
              <a:cs typeface="Roboto"/>
              <a:sym typeface="Roboto"/>
            </a:endParaRPr>
          </a:p>
          <a:p>
            <a:pPr indent="0" lvl="0" marL="457200" rtl="0" algn="l">
              <a:spcBef>
                <a:spcPts val="0"/>
              </a:spcBef>
              <a:spcAft>
                <a:spcPts val="0"/>
              </a:spcAft>
              <a:buNone/>
            </a:pPr>
            <a:r>
              <a:t/>
            </a:r>
            <a:endParaRPr sz="1700">
              <a:solidFill>
                <a:srgbClr val="00154D"/>
              </a:solidFill>
              <a:latin typeface="Roboto"/>
              <a:ea typeface="Roboto"/>
              <a:cs typeface="Roboto"/>
              <a:sym typeface="Roboto"/>
            </a:endParaRPr>
          </a:p>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A quel punto, </a:t>
            </a:r>
            <a:r>
              <a:rPr b="1" lang="it" sz="1700">
                <a:solidFill>
                  <a:srgbClr val="00154D"/>
                </a:solidFill>
                <a:latin typeface="Roboto"/>
                <a:ea typeface="Roboto"/>
                <a:cs typeface="Roboto"/>
                <a:sym typeface="Roboto"/>
              </a:rPr>
              <a:t>il SIEM analizzerebbe lo stato del pod, </a:t>
            </a:r>
            <a:br>
              <a:rPr b="1" lang="it" sz="1700">
                <a:solidFill>
                  <a:srgbClr val="00154D"/>
                </a:solidFill>
                <a:latin typeface="Roboto"/>
                <a:ea typeface="Roboto"/>
                <a:cs typeface="Roboto"/>
                <a:sym typeface="Roboto"/>
              </a:rPr>
            </a:br>
            <a:r>
              <a:rPr b="1" lang="it" sz="1700">
                <a:solidFill>
                  <a:srgbClr val="00154D"/>
                </a:solidFill>
                <a:latin typeface="Roboto"/>
                <a:ea typeface="Roboto"/>
                <a:cs typeface="Roboto"/>
                <a:sym typeface="Roboto"/>
              </a:rPr>
              <a:t>e istruirebbe il SOAR sul da farsi</a:t>
            </a:r>
            <a:endParaRPr b="1" sz="1700">
              <a:solidFill>
                <a:srgbClr val="00154D"/>
              </a:solidFill>
              <a:latin typeface="Roboto"/>
              <a:ea typeface="Roboto"/>
              <a:cs typeface="Roboto"/>
              <a:sym typeface="Roboto"/>
            </a:endParaRPr>
          </a:p>
          <a:p>
            <a:pPr indent="0" lvl="0" marL="457200" rtl="0" algn="l">
              <a:spcBef>
                <a:spcPts val="0"/>
              </a:spcBef>
              <a:spcAft>
                <a:spcPts val="0"/>
              </a:spcAft>
              <a:buNone/>
            </a:pPr>
            <a:r>
              <a:t/>
            </a:r>
            <a:endParaRPr sz="1700">
              <a:solidFill>
                <a:srgbClr val="00154D"/>
              </a:solidFill>
              <a:latin typeface="Roboto"/>
              <a:ea typeface="Roboto"/>
              <a:cs typeface="Roboto"/>
              <a:sym typeface="Roboto"/>
            </a:endParaRPr>
          </a:p>
          <a:p>
            <a:pPr indent="-336550" lvl="0" marL="457200" rtl="0" algn="l">
              <a:spcBef>
                <a:spcPts val="0"/>
              </a:spcBef>
              <a:spcAft>
                <a:spcPts val="0"/>
              </a:spcAft>
              <a:buClr>
                <a:srgbClr val="00154D"/>
              </a:buClr>
              <a:buSzPts val="1700"/>
              <a:buFont typeface="Roboto"/>
              <a:buChar char="●"/>
            </a:pPr>
            <a:r>
              <a:rPr b="1" lang="it" sz="1700">
                <a:solidFill>
                  <a:srgbClr val="00154D"/>
                </a:solidFill>
                <a:latin typeface="Roboto"/>
                <a:ea typeface="Roboto"/>
                <a:cs typeface="Roboto"/>
                <a:sym typeface="Roboto"/>
              </a:rPr>
              <a:t>Il SOAR opererebbe immediatamente sul pod (o i pod). </a:t>
            </a:r>
            <a:endParaRPr b="1" sz="1700">
              <a:solidFill>
                <a:srgbClr val="00154D"/>
              </a:solidFill>
              <a:latin typeface="Roboto"/>
              <a:ea typeface="Roboto"/>
              <a:cs typeface="Roboto"/>
              <a:sym typeface="Roboto"/>
            </a:endParaRPr>
          </a:p>
          <a:p>
            <a:pPr indent="-336550" lvl="1" marL="9144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Un intervento potrebbe essere banale come eliminare il pod</a:t>
            </a:r>
            <a:endParaRPr sz="1700">
              <a:solidFill>
                <a:srgbClr val="00154D"/>
              </a:solidFill>
              <a:latin typeface="Roboto"/>
              <a:ea typeface="Roboto"/>
              <a:cs typeface="Roboto"/>
              <a:sym typeface="Roboto"/>
            </a:endParaRPr>
          </a:p>
          <a:p>
            <a:pPr indent="0" lvl="0" marL="914400" rtl="0" algn="l">
              <a:spcBef>
                <a:spcPts val="0"/>
              </a:spcBef>
              <a:spcAft>
                <a:spcPts val="0"/>
              </a:spcAft>
              <a:buNone/>
            </a:pPr>
            <a:r>
              <a:rPr lang="it">
                <a:solidFill>
                  <a:srgbClr val="00154D"/>
                </a:solidFill>
                <a:latin typeface="JetBrains Mono"/>
                <a:ea typeface="JetBrains Mono"/>
                <a:cs typeface="JetBrains Mono"/>
                <a:sym typeface="JetBrains Mono"/>
              </a:rPr>
              <a:t>kubectl delete pod ${pod}</a:t>
            </a:r>
            <a:endParaRPr>
              <a:solidFill>
                <a:srgbClr val="00154D"/>
              </a:solidFill>
              <a:latin typeface="JetBrains Mono"/>
              <a:ea typeface="JetBrains Mono"/>
              <a:cs typeface="JetBrains Mono"/>
              <a:sym typeface="JetBrains Mono"/>
            </a:endParaRPr>
          </a:p>
          <a:p>
            <a:pPr indent="-336550" lvl="0" marL="9144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O più complesso ed effettuare una procedura di restart, negare alcuni permessi a certi pod o eliminare i Service Accounts (pur di non eliminare i pod infetti). Ha senso quando la rigenerazione di un pod è onerosa.</a:t>
            </a:r>
            <a:endParaRPr sz="1700">
              <a:solidFill>
                <a:srgbClr val="00154D"/>
              </a:solidFill>
              <a:latin typeface="Roboto"/>
              <a:ea typeface="Roboto"/>
              <a:cs typeface="Roboto"/>
              <a:sym typeface="Roboto"/>
            </a:endParaRPr>
          </a:p>
          <a:p>
            <a:pPr indent="0" lvl="0" marL="457200" rtl="0" algn="l">
              <a:spcBef>
                <a:spcPts val="0"/>
              </a:spcBef>
              <a:spcAft>
                <a:spcPts val="0"/>
              </a:spcAft>
              <a:buNone/>
            </a:pPr>
            <a:r>
              <a:t/>
            </a:r>
            <a:endParaRPr sz="1700">
              <a:solidFill>
                <a:srgbClr val="00154D"/>
              </a:solidFill>
              <a:latin typeface="Roboto"/>
              <a:ea typeface="Roboto"/>
              <a:cs typeface="Roboto"/>
              <a:sym typeface="Roboto"/>
            </a:endParaRPr>
          </a:p>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Nella pratica, i classici SIEM/SOAR non vengono usati, a favore di “Operatori” </a:t>
            </a:r>
            <a:br>
              <a:rPr lang="it" sz="1700">
                <a:solidFill>
                  <a:srgbClr val="00154D"/>
                </a:solidFill>
                <a:latin typeface="Roboto"/>
                <a:ea typeface="Roboto"/>
                <a:cs typeface="Roboto"/>
                <a:sym typeface="Roboto"/>
              </a:rPr>
            </a:br>
            <a:r>
              <a:rPr lang="it" sz="1700">
                <a:solidFill>
                  <a:srgbClr val="00154D"/>
                </a:solidFill>
                <a:latin typeface="Roboto"/>
                <a:ea typeface="Roboto"/>
                <a:cs typeface="Roboto"/>
                <a:sym typeface="Roboto"/>
              </a:rPr>
              <a:t>(es. Istio) di Kubernetes che però svolgono un ruolo analogo</a:t>
            </a:r>
            <a:endParaRPr sz="1700">
              <a:solidFill>
                <a:srgbClr val="00154D"/>
              </a:solidFill>
              <a:latin typeface="Roboto"/>
              <a:ea typeface="Roboto"/>
              <a:cs typeface="Roboto"/>
              <a:sym typeface="Roboto"/>
            </a:endParaRPr>
          </a:p>
          <a:p>
            <a:pPr indent="0" lvl="0" marL="457200" rtl="0" algn="l">
              <a:spcBef>
                <a:spcPts val="0"/>
              </a:spcBef>
              <a:spcAft>
                <a:spcPts val="0"/>
              </a:spcAft>
              <a:buNone/>
            </a:pPr>
            <a:r>
              <a:t/>
            </a:r>
            <a:endParaRPr sz="1700">
              <a:solidFill>
                <a:srgbClr val="00154D"/>
              </a:solidFill>
              <a:latin typeface="Roboto"/>
              <a:ea typeface="Roboto"/>
              <a:cs typeface="Roboto"/>
              <a:sym typeface="Roboto"/>
            </a:endParaRPr>
          </a:p>
          <a:p>
            <a:pPr indent="0" lvl="0" marL="457200" rtl="0" algn="l">
              <a:spcBef>
                <a:spcPts val="0"/>
              </a:spcBef>
              <a:spcAft>
                <a:spcPts val="0"/>
              </a:spcAft>
              <a:buNone/>
            </a:pPr>
            <a:r>
              <a:t/>
            </a:r>
            <a:endParaRPr sz="1700">
              <a:solidFill>
                <a:srgbClr val="00154D"/>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8"/>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299" name="Google Shape;299;p38"/>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Sperimentazione esemplificativa</a:t>
            </a:r>
            <a:endParaRPr b="1" sz="2100">
              <a:solidFill>
                <a:schemeClr val="lt1"/>
              </a:solidFill>
              <a:latin typeface="Roboto"/>
              <a:ea typeface="Roboto"/>
              <a:cs typeface="Roboto"/>
              <a:sym typeface="Roboto"/>
            </a:endParaRPr>
          </a:p>
        </p:txBody>
      </p:sp>
      <p:pic>
        <p:nvPicPr>
          <p:cNvPr id="300" name="Google Shape;300;p38"/>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301" name="Google Shape;301;p38"/>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pic>
        <p:nvPicPr>
          <p:cNvPr id="302" name="Google Shape;302;p38"/>
          <p:cNvPicPr preferRelativeResize="0"/>
          <p:nvPr/>
        </p:nvPicPr>
        <p:blipFill>
          <a:blip r:embed="rId4">
            <a:alphaModFix/>
          </a:blip>
          <a:stretch>
            <a:fillRect/>
          </a:stretch>
        </p:blipFill>
        <p:spPr>
          <a:xfrm>
            <a:off x="955425" y="2507862"/>
            <a:ext cx="1600876" cy="1880500"/>
          </a:xfrm>
          <a:prstGeom prst="rect">
            <a:avLst/>
          </a:prstGeom>
          <a:noFill/>
          <a:ln>
            <a:noFill/>
          </a:ln>
        </p:spPr>
      </p:pic>
      <p:pic>
        <p:nvPicPr>
          <p:cNvPr id="303" name="Google Shape;303;p38"/>
          <p:cNvPicPr preferRelativeResize="0"/>
          <p:nvPr/>
        </p:nvPicPr>
        <p:blipFill>
          <a:blip r:embed="rId5">
            <a:alphaModFix/>
          </a:blip>
          <a:stretch>
            <a:fillRect/>
          </a:stretch>
        </p:blipFill>
        <p:spPr>
          <a:xfrm>
            <a:off x="3071200" y="2425688"/>
            <a:ext cx="2197812" cy="1880499"/>
          </a:xfrm>
          <a:prstGeom prst="rect">
            <a:avLst/>
          </a:prstGeom>
          <a:noFill/>
          <a:ln>
            <a:noFill/>
          </a:ln>
        </p:spPr>
      </p:pic>
      <p:sp>
        <p:nvSpPr>
          <p:cNvPr id="304" name="Google Shape;304;p38"/>
          <p:cNvSpPr txBox="1"/>
          <p:nvPr/>
        </p:nvSpPr>
        <p:spPr>
          <a:xfrm>
            <a:off x="381450" y="843275"/>
            <a:ext cx="8495700" cy="12315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Obiettivo sperimentale: effettuare il setup di un SIEM </a:t>
            </a:r>
            <a:br>
              <a:rPr lang="it" sz="1700">
                <a:solidFill>
                  <a:srgbClr val="00154D"/>
                </a:solidFill>
                <a:latin typeface="Roboto"/>
                <a:ea typeface="Roboto"/>
                <a:cs typeface="Roboto"/>
                <a:sym typeface="Roboto"/>
              </a:rPr>
            </a:br>
            <a:r>
              <a:rPr lang="it" sz="1700">
                <a:solidFill>
                  <a:srgbClr val="00154D"/>
                </a:solidFill>
                <a:latin typeface="Roboto"/>
                <a:ea typeface="Roboto"/>
                <a:cs typeface="Roboto"/>
                <a:sym typeface="Roboto"/>
              </a:rPr>
              <a:t>con </a:t>
            </a:r>
            <a:r>
              <a:rPr b="1" lang="it" sz="1700">
                <a:solidFill>
                  <a:srgbClr val="00154D"/>
                </a:solidFill>
                <a:latin typeface="Roboto"/>
                <a:ea typeface="Roboto"/>
                <a:cs typeface="Roboto"/>
                <a:sym typeface="Roboto"/>
              </a:rPr>
              <a:t>Elastic</a:t>
            </a:r>
            <a:r>
              <a:rPr lang="it" sz="1700">
                <a:solidFill>
                  <a:srgbClr val="00154D"/>
                </a:solidFill>
                <a:latin typeface="Roboto"/>
                <a:ea typeface="Roboto"/>
                <a:cs typeface="Roboto"/>
                <a:sym typeface="Roboto"/>
              </a:rPr>
              <a:t>, </a:t>
            </a:r>
            <a:r>
              <a:rPr b="1" lang="it" sz="1700">
                <a:solidFill>
                  <a:srgbClr val="00154D"/>
                </a:solidFill>
                <a:latin typeface="Roboto"/>
                <a:ea typeface="Roboto"/>
                <a:cs typeface="Roboto"/>
                <a:sym typeface="Roboto"/>
              </a:rPr>
              <a:t>Kibana </a:t>
            </a:r>
            <a:r>
              <a:rPr lang="it" sz="1700">
                <a:solidFill>
                  <a:srgbClr val="00154D"/>
                </a:solidFill>
                <a:latin typeface="Roboto"/>
                <a:ea typeface="Roboto"/>
                <a:cs typeface="Roboto"/>
                <a:sym typeface="Roboto"/>
              </a:rPr>
              <a:t>e</a:t>
            </a:r>
            <a:r>
              <a:rPr b="1" lang="it" sz="1700">
                <a:solidFill>
                  <a:srgbClr val="00154D"/>
                </a:solidFill>
                <a:latin typeface="Roboto"/>
                <a:ea typeface="Roboto"/>
                <a:cs typeface="Roboto"/>
                <a:sym typeface="Roboto"/>
              </a:rPr>
              <a:t> Docker</a:t>
            </a:r>
            <a:r>
              <a:rPr lang="it" sz="1700">
                <a:solidFill>
                  <a:srgbClr val="00154D"/>
                </a:solidFill>
                <a:latin typeface="Roboto"/>
                <a:ea typeface="Roboto"/>
                <a:cs typeface="Roboto"/>
                <a:sym typeface="Roboto"/>
              </a:rPr>
              <a:t>.</a:t>
            </a:r>
            <a:endParaRPr sz="1700">
              <a:solidFill>
                <a:srgbClr val="00154D"/>
              </a:solidFill>
              <a:latin typeface="Roboto"/>
              <a:ea typeface="Roboto"/>
              <a:cs typeface="Roboto"/>
              <a:sym typeface="Roboto"/>
            </a:endParaRPr>
          </a:p>
          <a:p>
            <a:pPr indent="-336550" lvl="1" marL="9144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Realizzazione di un SOAR molto più complessa, implicherebbe </a:t>
            </a:r>
            <a:r>
              <a:rPr i="1" lang="it" sz="1700">
                <a:solidFill>
                  <a:srgbClr val="00154D"/>
                </a:solidFill>
                <a:latin typeface="Roboto"/>
                <a:ea typeface="Roboto"/>
                <a:cs typeface="Roboto"/>
                <a:sym typeface="Roboto"/>
              </a:rPr>
              <a:t>Istio </a:t>
            </a:r>
            <a:r>
              <a:rPr lang="it" sz="1700">
                <a:solidFill>
                  <a:srgbClr val="00154D"/>
                </a:solidFill>
                <a:latin typeface="Roboto"/>
                <a:ea typeface="Roboto"/>
                <a:cs typeface="Roboto"/>
                <a:sym typeface="Roboto"/>
              </a:rPr>
              <a:t>e le </a:t>
            </a:r>
            <a:r>
              <a:rPr i="1" lang="it" sz="1700">
                <a:solidFill>
                  <a:srgbClr val="00154D"/>
                </a:solidFill>
                <a:latin typeface="Roboto"/>
                <a:ea typeface="Roboto"/>
                <a:cs typeface="Roboto"/>
                <a:sym typeface="Roboto"/>
              </a:rPr>
              <a:t>Kubernetes Service Meshes</a:t>
            </a:r>
            <a:r>
              <a:rPr lang="it" sz="1700">
                <a:solidFill>
                  <a:srgbClr val="00154D"/>
                </a:solidFill>
                <a:latin typeface="Roboto"/>
                <a:ea typeface="Roboto"/>
                <a:cs typeface="Roboto"/>
                <a:sym typeface="Roboto"/>
              </a:rPr>
              <a:t>.</a:t>
            </a:r>
            <a:endParaRPr sz="1700">
              <a:solidFill>
                <a:srgbClr val="00154D"/>
              </a:solidFill>
              <a:latin typeface="Roboto"/>
              <a:ea typeface="Roboto"/>
              <a:cs typeface="Roboto"/>
              <a:sym typeface="Roboto"/>
            </a:endParaRPr>
          </a:p>
        </p:txBody>
      </p:sp>
      <p:pic>
        <p:nvPicPr>
          <p:cNvPr id="305" name="Google Shape;305;p38"/>
          <p:cNvPicPr preferRelativeResize="0"/>
          <p:nvPr/>
        </p:nvPicPr>
        <p:blipFill>
          <a:blip r:embed="rId6">
            <a:alphaModFix/>
          </a:blip>
          <a:stretch>
            <a:fillRect/>
          </a:stretch>
        </p:blipFill>
        <p:spPr>
          <a:xfrm>
            <a:off x="5600950" y="2694125"/>
            <a:ext cx="2687250" cy="1343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9"/>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311" name="Google Shape;311;p39"/>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Sperimentazione esemplificativa</a:t>
            </a:r>
            <a:endParaRPr b="1" sz="2100">
              <a:solidFill>
                <a:schemeClr val="lt1"/>
              </a:solidFill>
              <a:latin typeface="Roboto"/>
              <a:ea typeface="Roboto"/>
              <a:cs typeface="Roboto"/>
              <a:sym typeface="Roboto"/>
            </a:endParaRPr>
          </a:p>
        </p:txBody>
      </p:sp>
      <p:pic>
        <p:nvPicPr>
          <p:cNvPr id="312" name="Google Shape;312;p39"/>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313" name="Google Shape;313;p39"/>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314" name="Google Shape;314;p39"/>
          <p:cNvSpPr txBox="1"/>
          <p:nvPr/>
        </p:nvSpPr>
        <p:spPr>
          <a:xfrm>
            <a:off x="411350" y="814625"/>
            <a:ext cx="8473800" cy="923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Più nello specifico, si utilizzerà </a:t>
            </a:r>
            <a:r>
              <a:rPr b="1" lang="it" sz="1700">
                <a:solidFill>
                  <a:srgbClr val="00154D"/>
                </a:solidFill>
                <a:latin typeface="Roboto"/>
                <a:ea typeface="Roboto"/>
                <a:cs typeface="Roboto"/>
                <a:sym typeface="Roboto"/>
              </a:rPr>
              <a:t>Minikube </a:t>
            </a:r>
            <a:r>
              <a:rPr lang="it" sz="1700">
                <a:solidFill>
                  <a:srgbClr val="00154D"/>
                </a:solidFill>
                <a:latin typeface="Roboto"/>
                <a:ea typeface="Roboto"/>
                <a:cs typeface="Roboto"/>
                <a:sym typeface="Roboto"/>
              </a:rPr>
              <a:t>(su WSL) per </a:t>
            </a:r>
            <a:r>
              <a:rPr b="1" lang="it" sz="1700">
                <a:solidFill>
                  <a:srgbClr val="00154D"/>
                </a:solidFill>
                <a:latin typeface="Roboto"/>
                <a:ea typeface="Roboto"/>
                <a:cs typeface="Roboto"/>
                <a:sym typeface="Roboto"/>
              </a:rPr>
              <a:t>realizzare in locale un cluster Kubernetes mono-nodo che ospiterà il SEAM.</a:t>
            </a:r>
            <a:endParaRPr b="1" sz="1700">
              <a:solidFill>
                <a:srgbClr val="00154D"/>
              </a:solidFill>
              <a:latin typeface="Roboto"/>
              <a:ea typeface="Roboto"/>
              <a:cs typeface="Roboto"/>
              <a:sym typeface="Roboto"/>
            </a:endParaRPr>
          </a:p>
          <a:p>
            <a:pPr indent="-317500" lvl="1" marL="914400" rtl="0" algn="l">
              <a:spcBef>
                <a:spcPts val="0"/>
              </a:spcBef>
              <a:spcAft>
                <a:spcPts val="0"/>
              </a:spcAft>
              <a:buClr>
                <a:srgbClr val="00154D"/>
              </a:buClr>
              <a:buSzPts val="1400"/>
              <a:buFont typeface="Roboto"/>
              <a:buChar char="○"/>
            </a:pPr>
            <a:r>
              <a:rPr lang="it">
                <a:solidFill>
                  <a:srgbClr val="00154D"/>
                </a:solidFill>
                <a:latin typeface="Roboto"/>
                <a:ea typeface="Roboto"/>
                <a:cs typeface="Roboto"/>
                <a:sym typeface="Roboto"/>
              </a:rPr>
              <a:t>Necessarie diverse pre-configurazioni per tarare adeguatamente l’hardware virtuale</a:t>
            </a:r>
            <a:endParaRPr>
              <a:solidFill>
                <a:srgbClr val="00154D"/>
              </a:solidFill>
              <a:latin typeface="Roboto"/>
              <a:ea typeface="Roboto"/>
              <a:cs typeface="Roboto"/>
              <a:sym typeface="Roboto"/>
            </a:endParaRPr>
          </a:p>
        </p:txBody>
      </p:sp>
      <p:pic>
        <p:nvPicPr>
          <p:cNvPr id="315" name="Google Shape;315;p39"/>
          <p:cNvPicPr preferRelativeResize="0"/>
          <p:nvPr/>
        </p:nvPicPr>
        <p:blipFill>
          <a:blip r:embed="rId4">
            <a:alphaModFix/>
          </a:blip>
          <a:stretch>
            <a:fillRect/>
          </a:stretch>
        </p:blipFill>
        <p:spPr>
          <a:xfrm>
            <a:off x="448200" y="2308125"/>
            <a:ext cx="2486050" cy="1357550"/>
          </a:xfrm>
          <a:prstGeom prst="rect">
            <a:avLst/>
          </a:prstGeom>
          <a:noFill/>
          <a:ln>
            <a:noFill/>
          </a:ln>
        </p:spPr>
      </p:pic>
      <p:sp>
        <p:nvSpPr>
          <p:cNvPr id="316" name="Google Shape;316;p39"/>
          <p:cNvSpPr txBox="1"/>
          <p:nvPr/>
        </p:nvSpPr>
        <p:spPr>
          <a:xfrm>
            <a:off x="3040625" y="2144725"/>
            <a:ext cx="5789700" cy="20163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Tramite la CLI di “</a:t>
            </a:r>
            <a:r>
              <a:rPr b="1" lang="it" sz="1700">
                <a:solidFill>
                  <a:srgbClr val="00154D"/>
                </a:solidFill>
                <a:latin typeface="Roboto"/>
                <a:ea typeface="Roboto"/>
                <a:cs typeface="Roboto"/>
                <a:sym typeface="Roboto"/>
              </a:rPr>
              <a:t>minikube</a:t>
            </a:r>
            <a:r>
              <a:rPr lang="it" sz="1700">
                <a:solidFill>
                  <a:srgbClr val="00154D"/>
                </a:solidFill>
                <a:latin typeface="Roboto"/>
                <a:ea typeface="Roboto"/>
                <a:cs typeface="Roboto"/>
                <a:sym typeface="Roboto"/>
              </a:rPr>
              <a:t>” possiamo creare il cluster, da interrogare tramite “</a:t>
            </a:r>
            <a:r>
              <a:rPr b="1" lang="it" sz="1700">
                <a:solidFill>
                  <a:srgbClr val="00154D"/>
                </a:solidFill>
                <a:latin typeface="Roboto"/>
                <a:ea typeface="Roboto"/>
                <a:cs typeface="Roboto"/>
                <a:sym typeface="Roboto"/>
              </a:rPr>
              <a:t>kubectl</a:t>
            </a:r>
            <a:r>
              <a:rPr lang="it" sz="1700">
                <a:solidFill>
                  <a:srgbClr val="00154D"/>
                </a:solidFill>
                <a:latin typeface="Roboto"/>
                <a:ea typeface="Roboto"/>
                <a:cs typeface="Roboto"/>
                <a:sym typeface="Roboto"/>
              </a:rPr>
              <a:t>”.</a:t>
            </a:r>
            <a:endParaRPr sz="1700">
              <a:solidFill>
                <a:srgbClr val="00154D"/>
              </a:solidFill>
              <a:latin typeface="Roboto"/>
              <a:ea typeface="Roboto"/>
              <a:cs typeface="Roboto"/>
              <a:sym typeface="Roboto"/>
            </a:endParaRPr>
          </a:p>
          <a:p>
            <a:pPr indent="0" lvl="0" marL="457200" rtl="0" algn="l">
              <a:spcBef>
                <a:spcPts val="0"/>
              </a:spcBef>
              <a:spcAft>
                <a:spcPts val="0"/>
              </a:spcAft>
              <a:buNone/>
            </a:pPr>
            <a:r>
              <a:t/>
            </a:r>
            <a:endParaRPr sz="1700">
              <a:solidFill>
                <a:srgbClr val="00154D"/>
              </a:solidFill>
              <a:latin typeface="Roboto"/>
              <a:ea typeface="Roboto"/>
              <a:cs typeface="Roboto"/>
              <a:sym typeface="Roboto"/>
            </a:endParaRPr>
          </a:p>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Elastic richiede specificamente un minimo di 8gb di RAM. Poiché </a:t>
            </a:r>
            <a:r>
              <a:rPr b="1" lang="it" sz="1700">
                <a:solidFill>
                  <a:srgbClr val="00154D"/>
                </a:solidFill>
                <a:latin typeface="Roboto"/>
                <a:ea typeface="Roboto"/>
                <a:cs typeface="Roboto"/>
                <a:sym typeface="Roboto"/>
              </a:rPr>
              <a:t>stiamo “creando un nodo”</a:t>
            </a:r>
            <a:r>
              <a:rPr lang="it" sz="1700">
                <a:solidFill>
                  <a:srgbClr val="00154D"/>
                </a:solidFill>
                <a:latin typeface="Roboto"/>
                <a:ea typeface="Roboto"/>
                <a:cs typeface="Roboto"/>
                <a:sym typeface="Roboto"/>
              </a:rPr>
              <a:t> (i.e. una finta VM) </a:t>
            </a:r>
            <a:r>
              <a:rPr b="1" lang="it" sz="1700">
                <a:solidFill>
                  <a:srgbClr val="00154D"/>
                </a:solidFill>
                <a:latin typeface="Roboto"/>
                <a:ea typeface="Roboto"/>
                <a:cs typeface="Roboto"/>
                <a:sym typeface="Roboto"/>
              </a:rPr>
              <a:t>sotto container Docker</a:t>
            </a:r>
            <a:r>
              <a:rPr lang="it" sz="1700">
                <a:solidFill>
                  <a:srgbClr val="00154D"/>
                </a:solidFill>
                <a:latin typeface="Roboto"/>
                <a:ea typeface="Roboto"/>
                <a:cs typeface="Roboto"/>
                <a:sym typeface="Roboto"/>
              </a:rPr>
              <a:t>, dobbiamo tarare il file </a:t>
            </a:r>
            <a:r>
              <a:rPr b="1" lang="it" sz="1700">
                <a:solidFill>
                  <a:srgbClr val="00154D"/>
                </a:solidFill>
                <a:latin typeface="Roboto"/>
                <a:ea typeface="Roboto"/>
                <a:cs typeface="Roboto"/>
                <a:sym typeface="Roboto"/>
              </a:rPr>
              <a:t>.wslconfig</a:t>
            </a:r>
            <a:r>
              <a:rPr lang="it" sz="1700">
                <a:solidFill>
                  <a:srgbClr val="00154D"/>
                </a:solidFill>
                <a:latin typeface="Roboto"/>
                <a:ea typeface="Roboto"/>
                <a:cs typeface="Roboto"/>
                <a:sym typeface="Roboto"/>
              </a:rPr>
              <a:t>.</a:t>
            </a:r>
            <a:endParaRPr sz="1700">
              <a:solidFill>
                <a:srgbClr val="00154D"/>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0"/>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322" name="Google Shape;322;p40"/>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Sperimentazione esemplificativa</a:t>
            </a:r>
            <a:endParaRPr b="1" sz="2100">
              <a:solidFill>
                <a:schemeClr val="lt1"/>
              </a:solidFill>
              <a:latin typeface="Roboto"/>
              <a:ea typeface="Roboto"/>
              <a:cs typeface="Roboto"/>
              <a:sym typeface="Roboto"/>
            </a:endParaRPr>
          </a:p>
        </p:txBody>
      </p:sp>
      <p:pic>
        <p:nvPicPr>
          <p:cNvPr id="323" name="Google Shape;323;p40"/>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324" name="Google Shape;324;p40"/>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pic>
        <p:nvPicPr>
          <p:cNvPr id="325" name="Google Shape;325;p40"/>
          <p:cNvPicPr preferRelativeResize="0"/>
          <p:nvPr/>
        </p:nvPicPr>
        <p:blipFill>
          <a:blip r:embed="rId4">
            <a:alphaModFix/>
          </a:blip>
          <a:stretch>
            <a:fillRect/>
          </a:stretch>
        </p:blipFill>
        <p:spPr>
          <a:xfrm>
            <a:off x="1601188" y="1015613"/>
            <a:ext cx="6078136" cy="1934850"/>
          </a:xfrm>
          <a:prstGeom prst="rect">
            <a:avLst/>
          </a:prstGeom>
          <a:noFill/>
          <a:ln>
            <a:noFill/>
          </a:ln>
        </p:spPr>
      </p:pic>
      <p:pic>
        <p:nvPicPr>
          <p:cNvPr id="326" name="Google Shape;326;p40"/>
          <p:cNvPicPr preferRelativeResize="0"/>
          <p:nvPr/>
        </p:nvPicPr>
        <p:blipFill>
          <a:blip r:embed="rId5">
            <a:alphaModFix/>
          </a:blip>
          <a:stretch>
            <a:fillRect/>
          </a:stretch>
        </p:blipFill>
        <p:spPr>
          <a:xfrm>
            <a:off x="1348250" y="3403897"/>
            <a:ext cx="6824899" cy="1201425"/>
          </a:xfrm>
          <a:prstGeom prst="rect">
            <a:avLst/>
          </a:prstGeom>
          <a:noFill/>
          <a:ln>
            <a:noFill/>
          </a:ln>
        </p:spPr>
      </p:pic>
      <p:sp>
        <p:nvSpPr>
          <p:cNvPr id="327" name="Google Shape;327;p40"/>
          <p:cNvSpPr txBox="1"/>
          <p:nvPr/>
        </p:nvSpPr>
        <p:spPr>
          <a:xfrm>
            <a:off x="392413" y="2996025"/>
            <a:ext cx="8495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700">
                <a:solidFill>
                  <a:srgbClr val="00154D"/>
                </a:solidFill>
                <a:latin typeface="Roboto"/>
                <a:ea typeface="Roboto"/>
                <a:cs typeface="Roboto"/>
                <a:sym typeface="Roboto"/>
              </a:rPr>
              <a:t>Funzionante</a:t>
            </a:r>
            <a:endParaRPr sz="1700">
              <a:solidFill>
                <a:srgbClr val="00154D"/>
              </a:solidFill>
              <a:latin typeface="Roboto"/>
              <a:ea typeface="Roboto"/>
              <a:cs typeface="Roboto"/>
              <a:sym typeface="Roboto"/>
            </a:endParaRPr>
          </a:p>
        </p:txBody>
      </p:sp>
      <p:sp>
        <p:nvSpPr>
          <p:cNvPr id="328" name="Google Shape;328;p40"/>
          <p:cNvSpPr txBox="1"/>
          <p:nvPr/>
        </p:nvSpPr>
        <p:spPr>
          <a:xfrm>
            <a:off x="324150" y="602100"/>
            <a:ext cx="8495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700">
                <a:solidFill>
                  <a:srgbClr val="00154D"/>
                </a:solidFill>
                <a:latin typeface="Roboto"/>
                <a:ea typeface="Roboto"/>
                <a:cs typeface="Roboto"/>
                <a:sym typeface="Roboto"/>
              </a:rPr>
              <a:t>Non funzionante</a:t>
            </a:r>
            <a:endParaRPr sz="1700">
              <a:solidFill>
                <a:srgbClr val="00154D"/>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1"/>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334" name="Google Shape;334;p41"/>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Sperimentazione esemplificativa</a:t>
            </a:r>
            <a:endParaRPr b="1" sz="2100">
              <a:solidFill>
                <a:schemeClr val="lt1"/>
              </a:solidFill>
              <a:latin typeface="Roboto"/>
              <a:ea typeface="Roboto"/>
              <a:cs typeface="Roboto"/>
              <a:sym typeface="Roboto"/>
            </a:endParaRPr>
          </a:p>
        </p:txBody>
      </p:sp>
      <p:pic>
        <p:nvPicPr>
          <p:cNvPr id="335" name="Google Shape;335;p41"/>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336" name="Google Shape;336;p41"/>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pic>
        <p:nvPicPr>
          <p:cNvPr id="337" name="Google Shape;337;p41"/>
          <p:cNvPicPr preferRelativeResize="0"/>
          <p:nvPr/>
        </p:nvPicPr>
        <p:blipFill>
          <a:blip r:embed="rId4">
            <a:alphaModFix/>
          </a:blip>
          <a:stretch>
            <a:fillRect/>
          </a:stretch>
        </p:blipFill>
        <p:spPr>
          <a:xfrm>
            <a:off x="152400" y="2824563"/>
            <a:ext cx="8839201" cy="565641"/>
          </a:xfrm>
          <a:prstGeom prst="rect">
            <a:avLst/>
          </a:prstGeom>
          <a:noFill/>
          <a:ln>
            <a:noFill/>
          </a:ln>
        </p:spPr>
      </p:pic>
      <p:sp>
        <p:nvSpPr>
          <p:cNvPr id="338" name="Google Shape;338;p41"/>
          <p:cNvSpPr txBox="1"/>
          <p:nvPr/>
        </p:nvSpPr>
        <p:spPr>
          <a:xfrm>
            <a:off x="324150" y="1406300"/>
            <a:ext cx="8495700" cy="12315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Kubernetes usa dei “Contexts” per permettere la gestione di cluster multipli.</a:t>
            </a:r>
            <a:br>
              <a:rPr lang="it" sz="1700">
                <a:solidFill>
                  <a:srgbClr val="00154D"/>
                </a:solidFill>
                <a:latin typeface="Roboto"/>
                <a:ea typeface="Roboto"/>
                <a:cs typeface="Roboto"/>
                <a:sym typeface="Roboto"/>
              </a:rPr>
            </a:br>
            <a:endParaRPr sz="1700">
              <a:solidFill>
                <a:srgbClr val="00154D"/>
              </a:solidFill>
              <a:latin typeface="Roboto"/>
              <a:ea typeface="Roboto"/>
              <a:cs typeface="Roboto"/>
              <a:sym typeface="Roboto"/>
            </a:endParaRPr>
          </a:p>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Creando un cluster con Minikube, viene settato nuovo un context locale. Come possiamo vedere, il Control Plane (API Server) è in esecuzione sulla porta 56326</a:t>
            </a:r>
            <a:endParaRPr sz="1700">
              <a:solidFill>
                <a:srgbClr val="00154D"/>
              </a:solidFill>
              <a:latin typeface="Roboto"/>
              <a:ea typeface="Roboto"/>
              <a:cs typeface="Roboto"/>
              <a:sym typeface="Roboto"/>
            </a:endParaRPr>
          </a:p>
        </p:txBody>
      </p:sp>
      <p:sp>
        <p:nvSpPr>
          <p:cNvPr id="339" name="Google Shape;339;p41"/>
          <p:cNvSpPr txBox="1"/>
          <p:nvPr/>
        </p:nvSpPr>
        <p:spPr>
          <a:xfrm>
            <a:off x="522900" y="3635875"/>
            <a:ext cx="8495700" cy="708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Possiamo visualizzare con più contezza il cluster usando </a:t>
            </a:r>
            <a:r>
              <a:rPr b="1" lang="it" sz="1700">
                <a:solidFill>
                  <a:srgbClr val="00154D"/>
                </a:solidFill>
                <a:latin typeface="Roboto"/>
                <a:ea typeface="Roboto"/>
                <a:cs typeface="Roboto"/>
                <a:sym typeface="Roboto"/>
              </a:rPr>
              <a:t>strumenti open source</a:t>
            </a:r>
            <a:r>
              <a:rPr lang="it" sz="1700">
                <a:solidFill>
                  <a:srgbClr val="00154D"/>
                </a:solidFill>
                <a:latin typeface="Roboto"/>
                <a:ea typeface="Roboto"/>
                <a:cs typeface="Roboto"/>
                <a:sym typeface="Roboto"/>
              </a:rPr>
              <a:t> ad-hoc come </a:t>
            </a:r>
            <a:r>
              <a:rPr b="1" lang="it" sz="1700">
                <a:solidFill>
                  <a:srgbClr val="00154D"/>
                </a:solidFill>
                <a:latin typeface="Roboto"/>
                <a:ea typeface="Roboto"/>
                <a:cs typeface="Roboto"/>
                <a:sym typeface="Roboto"/>
              </a:rPr>
              <a:t>K9s</a:t>
            </a:r>
            <a:r>
              <a:rPr lang="it" sz="1700">
                <a:solidFill>
                  <a:srgbClr val="00154D"/>
                </a:solidFill>
                <a:latin typeface="Roboto"/>
                <a:ea typeface="Roboto"/>
                <a:cs typeface="Roboto"/>
                <a:sym typeface="Roboto"/>
              </a:rPr>
              <a:t>.</a:t>
            </a:r>
            <a:endParaRPr sz="1700">
              <a:solidFill>
                <a:srgbClr val="00154D"/>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76" name="Google Shape;76;p15"/>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Motivazioni legate al progetto</a:t>
            </a:r>
            <a:endParaRPr b="1" sz="2100">
              <a:solidFill>
                <a:schemeClr val="lt1"/>
              </a:solidFill>
              <a:latin typeface="Roboto"/>
              <a:ea typeface="Roboto"/>
              <a:cs typeface="Roboto"/>
              <a:sym typeface="Roboto"/>
            </a:endParaRPr>
          </a:p>
        </p:txBody>
      </p:sp>
      <p:pic>
        <p:nvPicPr>
          <p:cNvPr id="77" name="Google Shape;77;p15"/>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78" name="Google Shape;78;p15"/>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79" name="Google Shape;79;p15"/>
          <p:cNvSpPr txBox="1"/>
          <p:nvPr/>
        </p:nvSpPr>
        <p:spPr>
          <a:xfrm>
            <a:off x="104850" y="956425"/>
            <a:ext cx="5674500" cy="36303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Interesse personale che prescinde dal corso </a:t>
            </a:r>
            <a:br>
              <a:rPr lang="it" sz="1700">
                <a:solidFill>
                  <a:srgbClr val="00154D"/>
                </a:solidFill>
                <a:latin typeface="Roboto"/>
                <a:ea typeface="Roboto"/>
                <a:cs typeface="Roboto"/>
                <a:sym typeface="Roboto"/>
              </a:rPr>
            </a:br>
            <a:r>
              <a:rPr lang="it" sz="1700">
                <a:solidFill>
                  <a:srgbClr val="00154D"/>
                </a:solidFill>
                <a:latin typeface="Roboto"/>
                <a:ea typeface="Roboto"/>
                <a:cs typeface="Roboto"/>
                <a:sym typeface="Roboto"/>
              </a:rPr>
              <a:t>e che ha modo di intersecarsi con i temi trattati</a:t>
            </a:r>
            <a:endParaRPr sz="1700">
              <a:solidFill>
                <a:srgbClr val="00154D"/>
              </a:solidFill>
              <a:latin typeface="Roboto"/>
              <a:ea typeface="Roboto"/>
              <a:cs typeface="Roboto"/>
              <a:sym typeface="Roboto"/>
            </a:endParaRPr>
          </a:p>
          <a:p>
            <a:pPr indent="0" lvl="0" marL="0" rtl="0" algn="l">
              <a:spcBef>
                <a:spcPts val="0"/>
              </a:spcBef>
              <a:spcAft>
                <a:spcPts val="0"/>
              </a:spcAft>
              <a:buNone/>
            </a:pPr>
            <a:r>
              <a:t/>
            </a:r>
            <a:endParaRPr sz="1700">
              <a:solidFill>
                <a:srgbClr val="00154D"/>
              </a:solidFill>
              <a:latin typeface="Roboto"/>
              <a:ea typeface="Roboto"/>
              <a:cs typeface="Roboto"/>
              <a:sym typeface="Roboto"/>
            </a:endParaRPr>
          </a:p>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Kubernetes precedentemente affrontato </a:t>
            </a:r>
            <a:br>
              <a:rPr lang="it" sz="1700">
                <a:solidFill>
                  <a:srgbClr val="00154D"/>
                </a:solidFill>
                <a:latin typeface="Roboto"/>
                <a:ea typeface="Roboto"/>
                <a:cs typeface="Roboto"/>
                <a:sym typeface="Roboto"/>
              </a:rPr>
            </a:br>
            <a:r>
              <a:rPr lang="it" sz="1700">
                <a:solidFill>
                  <a:srgbClr val="00154D"/>
                </a:solidFill>
                <a:latin typeface="Roboto"/>
                <a:ea typeface="Roboto"/>
                <a:cs typeface="Roboto"/>
                <a:sym typeface="Roboto"/>
              </a:rPr>
              <a:t>per la tesi di laurea magistrale</a:t>
            </a:r>
            <a:endParaRPr sz="1700">
              <a:solidFill>
                <a:srgbClr val="00154D"/>
              </a:solidFill>
              <a:latin typeface="Roboto"/>
              <a:ea typeface="Roboto"/>
              <a:cs typeface="Roboto"/>
              <a:sym typeface="Roboto"/>
            </a:endParaRPr>
          </a:p>
          <a:p>
            <a:pPr indent="-336550" lvl="1" marL="914400" rtl="0" algn="l">
              <a:spcBef>
                <a:spcPts val="0"/>
              </a:spcBef>
              <a:spcAft>
                <a:spcPts val="0"/>
              </a:spcAft>
              <a:buClr>
                <a:srgbClr val="00154D"/>
              </a:buClr>
              <a:buSzPts val="1700"/>
              <a:buFont typeface="Roboto"/>
              <a:buChar char="○"/>
            </a:pPr>
            <a:r>
              <a:rPr b="1" i="1" lang="it" sz="1700">
                <a:solidFill>
                  <a:srgbClr val="00154D"/>
                </a:solidFill>
                <a:latin typeface="Roboto"/>
                <a:ea typeface="Roboto"/>
                <a:cs typeface="Roboto"/>
                <a:sym typeface="Roboto"/>
              </a:rPr>
              <a:t>Governance MLOps: Orchestrazione di carichi di lavoro di Machine Learning con Kubernetes</a:t>
            </a:r>
            <a:endParaRPr i="1" sz="1700">
              <a:solidFill>
                <a:srgbClr val="00154D"/>
              </a:solidFill>
              <a:latin typeface="Roboto"/>
              <a:ea typeface="Roboto"/>
              <a:cs typeface="Roboto"/>
              <a:sym typeface="Roboto"/>
            </a:endParaRPr>
          </a:p>
          <a:p>
            <a:pPr indent="-304800" lvl="1" marL="914400" rtl="0" algn="l">
              <a:spcBef>
                <a:spcPts val="0"/>
              </a:spcBef>
              <a:spcAft>
                <a:spcPts val="0"/>
              </a:spcAft>
              <a:buClr>
                <a:srgbClr val="00154D"/>
              </a:buClr>
              <a:buSzPts val="1200"/>
              <a:buFont typeface="Roboto"/>
              <a:buChar char="○"/>
            </a:pPr>
            <a:r>
              <a:rPr lang="it" sz="1200">
                <a:solidFill>
                  <a:srgbClr val="00154D"/>
                </a:solidFill>
                <a:latin typeface="Roboto"/>
                <a:ea typeface="Roboto"/>
                <a:cs typeface="Roboto"/>
                <a:sym typeface="Roboto"/>
              </a:rPr>
              <a:t>Relatori: prof. Christiancarmine Esposito, prof. Rocco Zaccagnino</a:t>
            </a:r>
            <a:endParaRPr sz="1200">
              <a:solidFill>
                <a:srgbClr val="00154D"/>
              </a:solidFill>
              <a:latin typeface="Roboto"/>
              <a:ea typeface="Roboto"/>
              <a:cs typeface="Roboto"/>
              <a:sym typeface="Roboto"/>
            </a:endParaRPr>
          </a:p>
          <a:p>
            <a:pPr indent="-304800" lvl="1" marL="914400" rtl="0" algn="l">
              <a:spcBef>
                <a:spcPts val="0"/>
              </a:spcBef>
              <a:spcAft>
                <a:spcPts val="0"/>
              </a:spcAft>
              <a:buClr>
                <a:srgbClr val="00154D"/>
              </a:buClr>
              <a:buSzPts val="1200"/>
              <a:buFont typeface="Roboto"/>
              <a:buChar char="○"/>
            </a:pPr>
            <a:r>
              <a:rPr lang="it" sz="1200">
                <a:solidFill>
                  <a:srgbClr val="00154D"/>
                </a:solidFill>
                <a:latin typeface="Roboto"/>
                <a:ea typeface="Roboto"/>
                <a:cs typeface="Roboto"/>
                <a:sym typeface="Roboto"/>
              </a:rPr>
              <a:t>github.com/antoniogrv/kube-gf</a:t>
            </a:r>
            <a:endParaRPr sz="1200">
              <a:solidFill>
                <a:srgbClr val="00154D"/>
              </a:solidFill>
              <a:latin typeface="Roboto"/>
              <a:ea typeface="Roboto"/>
              <a:cs typeface="Roboto"/>
              <a:sym typeface="Roboto"/>
            </a:endParaRPr>
          </a:p>
          <a:p>
            <a:pPr indent="0" lvl="0" marL="0" rtl="0" algn="l">
              <a:spcBef>
                <a:spcPts val="0"/>
              </a:spcBef>
              <a:spcAft>
                <a:spcPts val="0"/>
              </a:spcAft>
              <a:buNone/>
            </a:pPr>
            <a:r>
              <a:t/>
            </a:r>
            <a:endParaRPr sz="1700">
              <a:solidFill>
                <a:srgbClr val="00154D"/>
              </a:solidFill>
            </a:endParaRPr>
          </a:p>
          <a:p>
            <a:pPr indent="-336550" lvl="0" marL="457200" rtl="0" algn="l">
              <a:spcBef>
                <a:spcPts val="0"/>
              </a:spcBef>
              <a:spcAft>
                <a:spcPts val="0"/>
              </a:spcAft>
              <a:buClr>
                <a:srgbClr val="00154D"/>
              </a:buClr>
              <a:buSzPts val="1700"/>
              <a:buChar char="●"/>
            </a:pPr>
            <a:r>
              <a:rPr lang="it" sz="1700">
                <a:solidFill>
                  <a:srgbClr val="00154D"/>
                </a:solidFill>
              </a:rPr>
              <a:t>Analisi per lo più compilativa con sperimentazioni limitate anche dalla </a:t>
            </a:r>
            <a:r>
              <a:rPr i="1" lang="it" sz="1700">
                <a:solidFill>
                  <a:srgbClr val="00154D"/>
                </a:solidFill>
              </a:rPr>
              <a:t>freschezza </a:t>
            </a:r>
            <a:r>
              <a:rPr lang="it" sz="1700">
                <a:solidFill>
                  <a:srgbClr val="00154D"/>
                </a:solidFill>
              </a:rPr>
              <a:t>degli strumenti</a:t>
            </a:r>
            <a:endParaRPr sz="1700">
              <a:solidFill>
                <a:srgbClr val="00154D"/>
              </a:solidFill>
            </a:endParaRPr>
          </a:p>
        </p:txBody>
      </p:sp>
      <p:pic>
        <p:nvPicPr>
          <p:cNvPr id="80" name="Google Shape;80;p15"/>
          <p:cNvPicPr preferRelativeResize="0"/>
          <p:nvPr/>
        </p:nvPicPr>
        <p:blipFill>
          <a:blip r:embed="rId4">
            <a:alphaModFix/>
          </a:blip>
          <a:stretch>
            <a:fillRect/>
          </a:stretch>
        </p:blipFill>
        <p:spPr>
          <a:xfrm>
            <a:off x="6805536" y="1617825"/>
            <a:ext cx="3176050" cy="3203624"/>
          </a:xfrm>
          <a:prstGeom prst="rect">
            <a:avLst/>
          </a:prstGeom>
          <a:noFill/>
          <a:ln>
            <a:noFill/>
          </a:ln>
          <a:effectLst>
            <a:outerShdw blurRad="57150" rotWithShape="0" algn="bl" dir="5400000" dist="19050">
              <a:srgbClr val="000000">
                <a:alpha val="50000"/>
              </a:srgbClr>
            </a:outerShdw>
          </a:effectLst>
        </p:spPr>
      </p:pic>
      <p:pic>
        <p:nvPicPr>
          <p:cNvPr id="81" name="Google Shape;81;p15"/>
          <p:cNvPicPr preferRelativeResize="0"/>
          <p:nvPr/>
        </p:nvPicPr>
        <p:blipFill>
          <a:blip r:embed="rId5">
            <a:alphaModFix/>
          </a:blip>
          <a:stretch>
            <a:fillRect/>
          </a:stretch>
        </p:blipFill>
        <p:spPr>
          <a:xfrm>
            <a:off x="5883525" y="989525"/>
            <a:ext cx="2199501" cy="29356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2"/>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345" name="Google Shape;345;p42"/>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Sperimentazione esemplificativa</a:t>
            </a:r>
            <a:endParaRPr b="1" sz="2100">
              <a:solidFill>
                <a:schemeClr val="lt1"/>
              </a:solidFill>
              <a:latin typeface="Roboto"/>
              <a:ea typeface="Roboto"/>
              <a:cs typeface="Roboto"/>
              <a:sym typeface="Roboto"/>
            </a:endParaRPr>
          </a:p>
        </p:txBody>
      </p:sp>
      <p:pic>
        <p:nvPicPr>
          <p:cNvPr id="346" name="Google Shape;346;p42"/>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347" name="Google Shape;347;p42"/>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pic>
        <p:nvPicPr>
          <p:cNvPr id="348" name="Google Shape;348;p42"/>
          <p:cNvPicPr preferRelativeResize="0"/>
          <p:nvPr/>
        </p:nvPicPr>
        <p:blipFill>
          <a:blip r:embed="rId4">
            <a:alphaModFix/>
          </a:blip>
          <a:stretch>
            <a:fillRect/>
          </a:stretch>
        </p:blipFill>
        <p:spPr>
          <a:xfrm>
            <a:off x="996600" y="1127500"/>
            <a:ext cx="7067026" cy="3586925"/>
          </a:xfrm>
          <a:prstGeom prst="rect">
            <a:avLst/>
          </a:prstGeom>
          <a:noFill/>
          <a:ln>
            <a:noFill/>
          </a:ln>
        </p:spPr>
      </p:pic>
      <p:sp>
        <p:nvSpPr>
          <p:cNvPr id="349" name="Google Shape;349;p42"/>
          <p:cNvSpPr txBox="1"/>
          <p:nvPr/>
        </p:nvSpPr>
        <p:spPr>
          <a:xfrm>
            <a:off x="0" y="725150"/>
            <a:ext cx="9144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700">
                <a:solidFill>
                  <a:srgbClr val="00154D"/>
                </a:solidFill>
                <a:latin typeface="Roboto"/>
                <a:ea typeface="Roboto"/>
                <a:cs typeface="Roboto"/>
                <a:sym typeface="Roboto"/>
              </a:rPr>
              <a:t>K9s ci mostra i “contesti” attualmente disponibili.</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3"/>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355" name="Google Shape;355;p43"/>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Sperimentazione esemplificativa</a:t>
            </a:r>
            <a:endParaRPr b="1" sz="2100">
              <a:solidFill>
                <a:schemeClr val="lt1"/>
              </a:solidFill>
              <a:latin typeface="Roboto"/>
              <a:ea typeface="Roboto"/>
              <a:cs typeface="Roboto"/>
              <a:sym typeface="Roboto"/>
            </a:endParaRPr>
          </a:p>
        </p:txBody>
      </p:sp>
      <p:pic>
        <p:nvPicPr>
          <p:cNvPr id="356" name="Google Shape;356;p43"/>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357" name="Google Shape;357;p43"/>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358" name="Google Shape;358;p43"/>
          <p:cNvSpPr txBox="1"/>
          <p:nvPr/>
        </p:nvSpPr>
        <p:spPr>
          <a:xfrm>
            <a:off x="0" y="725150"/>
            <a:ext cx="9144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700">
                <a:solidFill>
                  <a:srgbClr val="00154D"/>
                </a:solidFill>
                <a:latin typeface="Roboto"/>
                <a:ea typeface="Roboto"/>
                <a:cs typeface="Roboto"/>
                <a:sym typeface="Roboto"/>
              </a:rPr>
              <a:t>Nuovo contesto locale generato da Minikube</a:t>
            </a:r>
            <a:endParaRPr/>
          </a:p>
        </p:txBody>
      </p:sp>
      <p:pic>
        <p:nvPicPr>
          <p:cNvPr id="359" name="Google Shape;359;p43"/>
          <p:cNvPicPr preferRelativeResize="0"/>
          <p:nvPr/>
        </p:nvPicPr>
        <p:blipFill>
          <a:blip r:embed="rId4">
            <a:alphaModFix/>
          </a:blip>
          <a:stretch>
            <a:fillRect/>
          </a:stretch>
        </p:blipFill>
        <p:spPr>
          <a:xfrm>
            <a:off x="1138838" y="1137289"/>
            <a:ext cx="7041634" cy="3586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4"/>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365" name="Google Shape;365;p44"/>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Sperimentazione esemplificativa</a:t>
            </a:r>
            <a:endParaRPr b="1" sz="2100">
              <a:solidFill>
                <a:schemeClr val="lt1"/>
              </a:solidFill>
              <a:latin typeface="Roboto"/>
              <a:ea typeface="Roboto"/>
              <a:cs typeface="Roboto"/>
              <a:sym typeface="Roboto"/>
            </a:endParaRPr>
          </a:p>
        </p:txBody>
      </p:sp>
      <p:pic>
        <p:nvPicPr>
          <p:cNvPr id="366" name="Google Shape;366;p44"/>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367" name="Google Shape;367;p44"/>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pic>
        <p:nvPicPr>
          <p:cNvPr id="368" name="Google Shape;368;p44"/>
          <p:cNvPicPr preferRelativeResize="0"/>
          <p:nvPr/>
        </p:nvPicPr>
        <p:blipFill>
          <a:blip r:embed="rId4">
            <a:alphaModFix/>
          </a:blip>
          <a:stretch>
            <a:fillRect/>
          </a:stretch>
        </p:blipFill>
        <p:spPr>
          <a:xfrm>
            <a:off x="1039825" y="1301175"/>
            <a:ext cx="6791565" cy="3420650"/>
          </a:xfrm>
          <a:prstGeom prst="rect">
            <a:avLst/>
          </a:prstGeom>
          <a:noFill/>
          <a:ln>
            <a:noFill/>
          </a:ln>
        </p:spPr>
      </p:pic>
      <p:sp>
        <p:nvSpPr>
          <p:cNvPr id="369" name="Google Shape;369;p44"/>
          <p:cNvSpPr txBox="1"/>
          <p:nvPr/>
        </p:nvSpPr>
        <p:spPr>
          <a:xfrm>
            <a:off x="0" y="834700"/>
            <a:ext cx="9144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700">
                <a:solidFill>
                  <a:srgbClr val="00154D"/>
                </a:solidFill>
                <a:latin typeface="Roboto"/>
                <a:ea typeface="Roboto"/>
                <a:cs typeface="Roboto"/>
                <a:sym typeface="Roboto"/>
              </a:rPr>
              <a:t>Pod attualmente in esecuzione. Di default, Kubernetes genera alcuni pod ausiliari.</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5"/>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375" name="Google Shape;375;p45"/>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Sperimentazione esemplificativa</a:t>
            </a:r>
            <a:endParaRPr b="1" sz="2100">
              <a:solidFill>
                <a:schemeClr val="lt1"/>
              </a:solidFill>
              <a:latin typeface="Roboto"/>
              <a:ea typeface="Roboto"/>
              <a:cs typeface="Roboto"/>
              <a:sym typeface="Roboto"/>
            </a:endParaRPr>
          </a:p>
        </p:txBody>
      </p:sp>
      <p:pic>
        <p:nvPicPr>
          <p:cNvPr id="376" name="Google Shape;376;p45"/>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377" name="Google Shape;377;p45"/>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378" name="Google Shape;378;p45"/>
          <p:cNvSpPr txBox="1"/>
          <p:nvPr/>
        </p:nvSpPr>
        <p:spPr>
          <a:xfrm>
            <a:off x="0" y="834700"/>
            <a:ext cx="91440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700">
                <a:solidFill>
                  <a:srgbClr val="00154D"/>
                </a:solidFill>
                <a:latin typeface="Roboto"/>
                <a:ea typeface="Roboto"/>
                <a:cs typeface="Roboto"/>
                <a:sym typeface="Roboto"/>
              </a:rPr>
              <a:t>Procediamo al deploy di Elastic. Fondamentalmente, “deployare” qualcosa su Kubernetes implica “applicare un manifesto”. In pratica, viene effettuata una POST verso l’API Server, il quale imporrà agli “addetti ai lavori” (Controller, Scheduler) di generare nuovi “oggetti Kubernetes” (es. Pods)</a:t>
            </a:r>
            <a:endParaRPr/>
          </a:p>
        </p:txBody>
      </p:sp>
      <p:pic>
        <p:nvPicPr>
          <p:cNvPr id="379" name="Google Shape;379;p45"/>
          <p:cNvPicPr preferRelativeResize="0"/>
          <p:nvPr/>
        </p:nvPicPr>
        <p:blipFill>
          <a:blip r:embed="rId4">
            <a:alphaModFix/>
          </a:blip>
          <a:stretch>
            <a:fillRect/>
          </a:stretch>
        </p:blipFill>
        <p:spPr>
          <a:xfrm>
            <a:off x="824875" y="2218600"/>
            <a:ext cx="2662823" cy="2450450"/>
          </a:xfrm>
          <a:prstGeom prst="rect">
            <a:avLst/>
          </a:prstGeom>
          <a:noFill/>
          <a:ln>
            <a:noFill/>
          </a:ln>
        </p:spPr>
      </p:pic>
      <p:pic>
        <p:nvPicPr>
          <p:cNvPr id="380" name="Google Shape;380;p45"/>
          <p:cNvPicPr preferRelativeResize="0"/>
          <p:nvPr/>
        </p:nvPicPr>
        <p:blipFill>
          <a:blip r:embed="rId5">
            <a:alphaModFix/>
          </a:blip>
          <a:stretch>
            <a:fillRect/>
          </a:stretch>
        </p:blipFill>
        <p:spPr>
          <a:xfrm>
            <a:off x="3640098" y="2218600"/>
            <a:ext cx="2060891" cy="2450449"/>
          </a:xfrm>
          <a:prstGeom prst="rect">
            <a:avLst/>
          </a:prstGeom>
          <a:noFill/>
          <a:ln>
            <a:noFill/>
          </a:ln>
        </p:spPr>
      </p:pic>
      <p:pic>
        <p:nvPicPr>
          <p:cNvPr id="381" name="Google Shape;381;p45"/>
          <p:cNvPicPr preferRelativeResize="0"/>
          <p:nvPr/>
        </p:nvPicPr>
        <p:blipFill>
          <a:blip r:embed="rId6">
            <a:alphaModFix/>
          </a:blip>
          <a:stretch>
            <a:fillRect/>
          </a:stretch>
        </p:blipFill>
        <p:spPr>
          <a:xfrm>
            <a:off x="5853388" y="2218600"/>
            <a:ext cx="2078753" cy="2450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387" name="Google Shape;387;p46"/>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Sperimentazione esemplificativa</a:t>
            </a:r>
            <a:endParaRPr b="1" sz="2100">
              <a:solidFill>
                <a:schemeClr val="lt1"/>
              </a:solidFill>
              <a:latin typeface="Roboto"/>
              <a:ea typeface="Roboto"/>
              <a:cs typeface="Roboto"/>
              <a:sym typeface="Roboto"/>
            </a:endParaRPr>
          </a:p>
        </p:txBody>
      </p:sp>
      <p:pic>
        <p:nvPicPr>
          <p:cNvPr id="388" name="Google Shape;388;p46"/>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389" name="Google Shape;389;p46"/>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390" name="Google Shape;390;p46"/>
          <p:cNvSpPr txBox="1"/>
          <p:nvPr/>
        </p:nvSpPr>
        <p:spPr>
          <a:xfrm>
            <a:off x="0" y="834700"/>
            <a:ext cx="9144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700">
                <a:solidFill>
                  <a:srgbClr val="00154D"/>
                </a:solidFill>
                <a:latin typeface="Roboto"/>
                <a:ea typeface="Roboto"/>
                <a:cs typeface="Roboto"/>
                <a:sym typeface="Roboto"/>
              </a:rPr>
              <a:t>Tramite K9s e kubectl osserviamo il corretto funzionamento dei nuovi oggetti creati</a:t>
            </a:r>
            <a:endParaRPr/>
          </a:p>
        </p:txBody>
      </p:sp>
      <p:pic>
        <p:nvPicPr>
          <p:cNvPr id="391" name="Google Shape;391;p46"/>
          <p:cNvPicPr preferRelativeResize="0"/>
          <p:nvPr/>
        </p:nvPicPr>
        <p:blipFill>
          <a:blip r:embed="rId4">
            <a:alphaModFix/>
          </a:blip>
          <a:stretch>
            <a:fillRect/>
          </a:stretch>
        </p:blipFill>
        <p:spPr>
          <a:xfrm>
            <a:off x="754950" y="1241750"/>
            <a:ext cx="7034776" cy="1261450"/>
          </a:xfrm>
          <a:prstGeom prst="rect">
            <a:avLst/>
          </a:prstGeom>
          <a:noFill/>
          <a:ln>
            <a:noFill/>
          </a:ln>
        </p:spPr>
      </p:pic>
      <p:pic>
        <p:nvPicPr>
          <p:cNvPr id="392" name="Google Shape;392;p46"/>
          <p:cNvPicPr preferRelativeResize="0"/>
          <p:nvPr/>
        </p:nvPicPr>
        <p:blipFill>
          <a:blip r:embed="rId5">
            <a:alphaModFix/>
          </a:blip>
          <a:stretch>
            <a:fillRect/>
          </a:stretch>
        </p:blipFill>
        <p:spPr>
          <a:xfrm>
            <a:off x="2582875" y="2571750"/>
            <a:ext cx="3760751" cy="2039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7"/>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398" name="Google Shape;398;p47"/>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Sperimentazione esemplificativa</a:t>
            </a:r>
            <a:endParaRPr b="1" sz="2100">
              <a:solidFill>
                <a:schemeClr val="lt1"/>
              </a:solidFill>
              <a:latin typeface="Roboto"/>
              <a:ea typeface="Roboto"/>
              <a:cs typeface="Roboto"/>
              <a:sym typeface="Roboto"/>
            </a:endParaRPr>
          </a:p>
        </p:txBody>
      </p:sp>
      <p:pic>
        <p:nvPicPr>
          <p:cNvPr id="399" name="Google Shape;399;p47"/>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400" name="Google Shape;400;p47"/>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401" name="Google Shape;401;p47"/>
          <p:cNvSpPr txBox="1"/>
          <p:nvPr/>
        </p:nvSpPr>
        <p:spPr>
          <a:xfrm>
            <a:off x="0" y="834700"/>
            <a:ext cx="91440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700">
                <a:solidFill>
                  <a:srgbClr val="00154D"/>
                </a:solidFill>
                <a:latin typeface="Roboto"/>
                <a:ea typeface="Roboto"/>
                <a:cs typeface="Roboto"/>
                <a:sym typeface="Roboto"/>
              </a:rPr>
              <a:t>Osserviamo che il “deployment” di Kubernetes effettua il binding di specifiche porte </a:t>
            </a:r>
            <a:br>
              <a:rPr lang="it" sz="1700">
                <a:solidFill>
                  <a:srgbClr val="00154D"/>
                </a:solidFill>
                <a:latin typeface="Roboto"/>
                <a:ea typeface="Roboto"/>
                <a:cs typeface="Roboto"/>
                <a:sym typeface="Roboto"/>
              </a:rPr>
            </a:br>
            <a:r>
              <a:rPr lang="it" sz="1700">
                <a:solidFill>
                  <a:srgbClr val="00154D"/>
                </a:solidFill>
                <a:latin typeface="Roboto"/>
                <a:ea typeface="Roboto"/>
                <a:cs typeface="Roboto"/>
                <a:sym typeface="Roboto"/>
              </a:rPr>
              <a:t>(9200, 9300/TCP). Una volta esposte all’esterno, saranno soggetti ad eventuali enumerazioni da parte di attaccanti.</a:t>
            </a:r>
            <a:endParaRPr/>
          </a:p>
        </p:txBody>
      </p:sp>
      <p:pic>
        <p:nvPicPr>
          <p:cNvPr id="402" name="Google Shape;402;p47"/>
          <p:cNvPicPr preferRelativeResize="0"/>
          <p:nvPr/>
        </p:nvPicPr>
        <p:blipFill>
          <a:blip r:embed="rId4">
            <a:alphaModFix/>
          </a:blip>
          <a:stretch>
            <a:fillRect/>
          </a:stretch>
        </p:blipFill>
        <p:spPr>
          <a:xfrm>
            <a:off x="2508688" y="1905027"/>
            <a:ext cx="4126631" cy="223817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8"/>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408" name="Google Shape;408;p48"/>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Sperimentazione esemplificativa</a:t>
            </a:r>
            <a:endParaRPr b="1" sz="2100">
              <a:solidFill>
                <a:schemeClr val="lt1"/>
              </a:solidFill>
              <a:latin typeface="Roboto"/>
              <a:ea typeface="Roboto"/>
              <a:cs typeface="Roboto"/>
              <a:sym typeface="Roboto"/>
            </a:endParaRPr>
          </a:p>
        </p:txBody>
      </p:sp>
      <p:pic>
        <p:nvPicPr>
          <p:cNvPr id="409" name="Google Shape;409;p48"/>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410" name="Google Shape;410;p48"/>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411" name="Google Shape;411;p48"/>
          <p:cNvSpPr txBox="1"/>
          <p:nvPr/>
        </p:nvSpPr>
        <p:spPr>
          <a:xfrm>
            <a:off x="0" y="834700"/>
            <a:ext cx="9144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700">
                <a:solidFill>
                  <a:srgbClr val="00154D"/>
                </a:solidFill>
                <a:latin typeface="Roboto"/>
                <a:ea typeface="Roboto"/>
                <a:cs typeface="Roboto"/>
                <a:sym typeface="Roboto"/>
              </a:rPr>
              <a:t>In particolare, gli oggetti Kubernetes che “espongono servizi” sono detti “Services/Ingress”.</a:t>
            </a:r>
            <a:endParaRPr/>
          </a:p>
        </p:txBody>
      </p:sp>
      <p:pic>
        <p:nvPicPr>
          <p:cNvPr id="412" name="Google Shape;412;p48"/>
          <p:cNvPicPr preferRelativeResize="0"/>
          <p:nvPr/>
        </p:nvPicPr>
        <p:blipFill>
          <a:blip r:embed="rId4">
            <a:alphaModFix/>
          </a:blip>
          <a:stretch>
            <a:fillRect/>
          </a:stretch>
        </p:blipFill>
        <p:spPr>
          <a:xfrm>
            <a:off x="766763" y="1433502"/>
            <a:ext cx="7610475" cy="933450"/>
          </a:xfrm>
          <a:prstGeom prst="rect">
            <a:avLst/>
          </a:prstGeom>
          <a:noFill/>
          <a:ln>
            <a:noFill/>
          </a:ln>
        </p:spPr>
      </p:pic>
      <p:pic>
        <p:nvPicPr>
          <p:cNvPr id="413" name="Google Shape;413;p48"/>
          <p:cNvPicPr preferRelativeResize="0"/>
          <p:nvPr/>
        </p:nvPicPr>
        <p:blipFill>
          <a:blip r:embed="rId5">
            <a:alphaModFix/>
          </a:blip>
          <a:stretch>
            <a:fillRect/>
          </a:stretch>
        </p:blipFill>
        <p:spPr>
          <a:xfrm>
            <a:off x="748575" y="2475115"/>
            <a:ext cx="7646870" cy="214969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9"/>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419" name="Google Shape;419;p49"/>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Sperimentazione esemplificativa</a:t>
            </a:r>
            <a:endParaRPr b="1" sz="2100">
              <a:solidFill>
                <a:schemeClr val="lt1"/>
              </a:solidFill>
              <a:latin typeface="Roboto"/>
              <a:ea typeface="Roboto"/>
              <a:cs typeface="Roboto"/>
              <a:sym typeface="Roboto"/>
            </a:endParaRPr>
          </a:p>
        </p:txBody>
      </p:sp>
      <p:pic>
        <p:nvPicPr>
          <p:cNvPr id="420" name="Google Shape;420;p49"/>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421" name="Google Shape;421;p49"/>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422" name="Google Shape;422;p49"/>
          <p:cNvSpPr txBox="1"/>
          <p:nvPr/>
        </p:nvSpPr>
        <p:spPr>
          <a:xfrm>
            <a:off x="0" y="834700"/>
            <a:ext cx="91440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700">
                <a:solidFill>
                  <a:srgbClr val="00154D"/>
                </a:solidFill>
                <a:latin typeface="Roboto"/>
                <a:ea typeface="Roboto"/>
                <a:cs typeface="Roboto"/>
                <a:sym typeface="Roboto"/>
              </a:rPr>
              <a:t>Una volta effettuato il port-forwarding (fra porta del container - 9200 - e una porta disponibile su localhost - come la 56526, tipica di Elastic) possiamo verificare il funzionamento del software.</a:t>
            </a:r>
            <a:endParaRPr/>
          </a:p>
        </p:txBody>
      </p:sp>
      <p:pic>
        <p:nvPicPr>
          <p:cNvPr id="423" name="Google Shape;423;p49"/>
          <p:cNvPicPr preferRelativeResize="0"/>
          <p:nvPr/>
        </p:nvPicPr>
        <p:blipFill>
          <a:blip r:embed="rId4">
            <a:alphaModFix/>
          </a:blip>
          <a:stretch>
            <a:fillRect/>
          </a:stretch>
        </p:blipFill>
        <p:spPr>
          <a:xfrm>
            <a:off x="2944797" y="1865150"/>
            <a:ext cx="3254400" cy="2471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0"/>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429" name="Google Shape;429;p50"/>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Sperimentazione esemplificativa</a:t>
            </a:r>
            <a:endParaRPr b="1" sz="2100">
              <a:solidFill>
                <a:schemeClr val="lt1"/>
              </a:solidFill>
              <a:latin typeface="Roboto"/>
              <a:ea typeface="Roboto"/>
              <a:cs typeface="Roboto"/>
              <a:sym typeface="Roboto"/>
            </a:endParaRPr>
          </a:p>
        </p:txBody>
      </p:sp>
      <p:pic>
        <p:nvPicPr>
          <p:cNvPr id="430" name="Google Shape;430;p50"/>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431" name="Google Shape;431;p50"/>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432" name="Google Shape;432;p50"/>
          <p:cNvSpPr txBox="1"/>
          <p:nvPr/>
        </p:nvSpPr>
        <p:spPr>
          <a:xfrm>
            <a:off x="0" y="834700"/>
            <a:ext cx="9144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700">
                <a:solidFill>
                  <a:srgbClr val="00154D"/>
                </a:solidFill>
                <a:latin typeface="Roboto"/>
                <a:ea typeface="Roboto"/>
                <a:cs typeface="Roboto"/>
                <a:sym typeface="Roboto"/>
              </a:rPr>
              <a:t>A questo punto, possiamo procedere con il deployment di Kibana, il quale sfrutterà Elastic per offrire servizi di monitoring. In sostanza, Kibana è il frontend ed Elastic è il backend.</a:t>
            </a:r>
            <a:endParaRPr/>
          </a:p>
        </p:txBody>
      </p:sp>
      <p:pic>
        <p:nvPicPr>
          <p:cNvPr id="433" name="Google Shape;433;p50"/>
          <p:cNvPicPr preferRelativeResize="0"/>
          <p:nvPr/>
        </p:nvPicPr>
        <p:blipFill>
          <a:blip r:embed="rId4">
            <a:alphaModFix/>
          </a:blip>
          <a:stretch>
            <a:fillRect/>
          </a:stretch>
        </p:blipFill>
        <p:spPr>
          <a:xfrm>
            <a:off x="208925" y="2047425"/>
            <a:ext cx="6032376" cy="2025875"/>
          </a:xfrm>
          <a:prstGeom prst="rect">
            <a:avLst/>
          </a:prstGeom>
          <a:noFill/>
          <a:ln>
            <a:noFill/>
          </a:ln>
        </p:spPr>
      </p:pic>
      <p:pic>
        <p:nvPicPr>
          <p:cNvPr id="434" name="Google Shape;434;p50"/>
          <p:cNvPicPr preferRelativeResize="0"/>
          <p:nvPr/>
        </p:nvPicPr>
        <p:blipFill>
          <a:blip r:embed="rId5">
            <a:alphaModFix/>
          </a:blip>
          <a:stretch>
            <a:fillRect/>
          </a:stretch>
        </p:blipFill>
        <p:spPr>
          <a:xfrm>
            <a:off x="6386426" y="1695100"/>
            <a:ext cx="2175605" cy="29739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1"/>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440" name="Google Shape;440;p51"/>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Sperimentazione esemplificativa</a:t>
            </a:r>
            <a:endParaRPr b="1" sz="2100">
              <a:solidFill>
                <a:schemeClr val="lt1"/>
              </a:solidFill>
              <a:latin typeface="Roboto"/>
              <a:ea typeface="Roboto"/>
              <a:cs typeface="Roboto"/>
              <a:sym typeface="Roboto"/>
            </a:endParaRPr>
          </a:p>
        </p:txBody>
      </p:sp>
      <p:pic>
        <p:nvPicPr>
          <p:cNvPr id="441" name="Google Shape;441;p51"/>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442" name="Google Shape;442;p51"/>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443" name="Google Shape;443;p51"/>
          <p:cNvSpPr txBox="1"/>
          <p:nvPr/>
        </p:nvSpPr>
        <p:spPr>
          <a:xfrm>
            <a:off x="0" y="834700"/>
            <a:ext cx="91440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700">
                <a:solidFill>
                  <a:srgbClr val="00154D"/>
                </a:solidFill>
                <a:latin typeface="Roboto"/>
                <a:ea typeface="Roboto"/>
                <a:cs typeface="Roboto"/>
                <a:sym typeface="Roboto"/>
              </a:rPr>
              <a:t>Per funzionare, il frontend (Kibana) deve sapere come comunicare col backend (Elastic). Per farlo, tramite kubectl è possibile impostare manualmente delle variabili d’ambiente all’interno del container (non del pod!)</a:t>
            </a:r>
            <a:endParaRPr/>
          </a:p>
        </p:txBody>
      </p:sp>
      <p:pic>
        <p:nvPicPr>
          <p:cNvPr id="444" name="Google Shape;444;p51"/>
          <p:cNvPicPr preferRelativeResize="0"/>
          <p:nvPr/>
        </p:nvPicPr>
        <p:blipFill>
          <a:blip r:embed="rId4">
            <a:alphaModFix/>
          </a:blip>
          <a:stretch>
            <a:fillRect/>
          </a:stretch>
        </p:blipFill>
        <p:spPr>
          <a:xfrm>
            <a:off x="1225875" y="2309015"/>
            <a:ext cx="6692246" cy="2238172"/>
          </a:xfrm>
          <a:prstGeom prst="rect">
            <a:avLst/>
          </a:prstGeom>
          <a:noFill/>
          <a:ln>
            <a:noFill/>
          </a:ln>
        </p:spPr>
      </p:pic>
      <p:pic>
        <p:nvPicPr>
          <p:cNvPr id="445" name="Google Shape;445;p51"/>
          <p:cNvPicPr preferRelativeResize="0"/>
          <p:nvPr/>
        </p:nvPicPr>
        <p:blipFill>
          <a:blip r:embed="rId5">
            <a:alphaModFix/>
          </a:blip>
          <a:stretch>
            <a:fillRect/>
          </a:stretch>
        </p:blipFill>
        <p:spPr>
          <a:xfrm>
            <a:off x="1731763" y="1903737"/>
            <a:ext cx="5636616" cy="3058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87" name="Google Shape;87;p16"/>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Ambienti reali e ambienti virtuali</a:t>
            </a:r>
            <a:endParaRPr b="1" sz="2100">
              <a:solidFill>
                <a:schemeClr val="lt1"/>
              </a:solidFill>
              <a:latin typeface="Roboto"/>
              <a:ea typeface="Roboto"/>
              <a:cs typeface="Roboto"/>
              <a:sym typeface="Roboto"/>
            </a:endParaRPr>
          </a:p>
        </p:txBody>
      </p:sp>
      <p:pic>
        <p:nvPicPr>
          <p:cNvPr id="88" name="Google Shape;88;p16"/>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89" name="Google Shape;89;p16"/>
          <p:cNvSpPr txBox="1"/>
          <p:nvPr/>
        </p:nvSpPr>
        <p:spPr>
          <a:xfrm>
            <a:off x="365325" y="868775"/>
            <a:ext cx="8472300" cy="36303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Gli aspetti pratici del corso sono stati affrontati in un </a:t>
            </a:r>
            <a:r>
              <a:rPr b="1" lang="it" sz="1900">
                <a:solidFill>
                  <a:srgbClr val="00154D"/>
                </a:solidFill>
                <a:latin typeface="Roboto"/>
                <a:ea typeface="Roboto"/>
                <a:cs typeface="Roboto"/>
                <a:sym typeface="Roboto"/>
              </a:rPr>
              <a:t>contesto controllato</a:t>
            </a:r>
            <a:r>
              <a:rPr lang="it" sz="1900">
                <a:solidFill>
                  <a:srgbClr val="00154D"/>
                </a:solidFill>
                <a:latin typeface="Roboto"/>
                <a:ea typeface="Roboto"/>
                <a:cs typeface="Roboto"/>
                <a:sym typeface="Roboto"/>
              </a:rPr>
              <a:t> e di </a:t>
            </a:r>
            <a:r>
              <a:rPr b="1" lang="it" sz="1900">
                <a:solidFill>
                  <a:srgbClr val="00154D"/>
                </a:solidFill>
                <a:latin typeface="Roboto"/>
                <a:ea typeface="Roboto"/>
                <a:cs typeface="Roboto"/>
                <a:sym typeface="Roboto"/>
              </a:rPr>
              <a:t>piccole dimensioni</a:t>
            </a:r>
            <a:r>
              <a:rPr lang="it" sz="1900">
                <a:solidFill>
                  <a:srgbClr val="00154D"/>
                </a:solidFill>
                <a:latin typeface="Roboto"/>
                <a:ea typeface="Roboto"/>
                <a:cs typeface="Roboto"/>
                <a:sym typeface="Roboto"/>
              </a:rPr>
              <a:t>, anche per favorire la didattica</a:t>
            </a:r>
            <a:br>
              <a:rPr b="1" lang="it" sz="1900">
                <a:solidFill>
                  <a:srgbClr val="00154D"/>
                </a:solidFill>
                <a:latin typeface="Roboto"/>
                <a:ea typeface="Roboto"/>
                <a:cs typeface="Roboto"/>
                <a:sym typeface="Roboto"/>
              </a:rPr>
            </a:br>
            <a:endParaRPr b="1" sz="1900">
              <a:solidFill>
                <a:srgbClr val="00154D"/>
              </a:solidFill>
              <a:latin typeface="Roboto"/>
              <a:ea typeface="Roboto"/>
              <a:cs typeface="Roboto"/>
              <a:sym typeface="Roboto"/>
            </a:endParaRPr>
          </a:p>
          <a:p>
            <a:pPr indent="-349250" lvl="0" marL="4572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Il corso ci insegna, fra le altre cose, ad operare come agente Kali contro uno o più target vulnerabili all’interno di un ambiente virtualizzato</a:t>
            </a:r>
            <a:endParaRPr sz="1900">
              <a:solidFill>
                <a:srgbClr val="00154D"/>
              </a:solidFill>
              <a:latin typeface="Roboto"/>
              <a:ea typeface="Roboto"/>
              <a:cs typeface="Roboto"/>
              <a:sym typeface="Roboto"/>
            </a:endParaRPr>
          </a:p>
          <a:p>
            <a:pPr indent="-330200" lvl="1" marL="914400" rtl="0" algn="l">
              <a:spcBef>
                <a:spcPts val="0"/>
              </a:spcBef>
              <a:spcAft>
                <a:spcPts val="0"/>
              </a:spcAft>
              <a:buClr>
                <a:srgbClr val="00154D"/>
              </a:buClr>
              <a:buSzPts val="1600"/>
              <a:buFont typeface="Roboto"/>
              <a:buChar char="○"/>
            </a:pPr>
            <a:r>
              <a:rPr lang="it" sz="1600">
                <a:solidFill>
                  <a:srgbClr val="00154D"/>
                </a:solidFill>
                <a:latin typeface="Roboto"/>
                <a:ea typeface="Roboto"/>
                <a:cs typeface="Roboto"/>
                <a:sym typeface="Roboto"/>
              </a:rPr>
              <a:t>Tipicamente 1 VM Kali, e alcune VM vulnerable-by-design</a:t>
            </a:r>
            <a:endParaRPr sz="1600">
              <a:solidFill>
                <a:srgbClr val="00154D"/>
              </a:solidFill>
              <a:latin typeface="Roboto"/>
              <a:ea typeface="Roboto"/>
              <a:cs typeface="Roboto"/>
              <a:sym typeface="Roboto"/>
            </a:endParaRPr>
          </a:p>
          <a:p>
            <a:pPr indent="-330200" lvl="2" marL="1371600" rtl="0" algn="l">
              <a:spcBef>
                <a:spcPts val="0"/>
              </a:spcBef>
              <a:spcAft>
                <a:spcPts val="0"/>
              </a:spcAft>
              <a:buClr>
                <a:srgbClr val="00154D"/>
              </a:buClr>
              <a:buSzPts val="1600"/>
              <a:buFont typeface="Roboto"/>
              <a:buChar char="■"/>
            </a:pPr>
            <a:r>
              <a:rPr lang="it" sz="1500">
                <a:solidFill>
                  <a:srgbClr val="00154D"/>
                </a:solidFill>
                <a:latin typeface="Roboto"/>
                <a:ea typeface="Roboto"/>
                <a:cs typeface="Roboto"/>
                <a:sym typeface="Roboto"/>
              </a:rPr>
              <a:t>Metasploitable 1, 2, 3 [...]</a:t>
            </a:r>
            <a:br>
              <a:rPr lang="it" sz="1900">
                <a:solidFill>
                  <a:srgbClr val="00154D"/>
                </a:solidFill>
                <a:latin typeface="Roboto"/>
                <a:ea typeface="Roboto"/>
                <a:cs typeface="Roboto"/>
                <a:sym typeface="Roboto"/>
              </a:rPr>
            </a:br>
            <a:endParaRPr sz="1900">
              <a:solidFill>
                <a:srgbClr val="00154D"/>
              </a:solidFill>
              <a:latin typeface="Roboto"/>
              <a:ea typeface="Roboto"/>
              <a:cs typeface="Roboto"/>
              <a:sym typeface="Roboto"/>
            </a:endParaRPr>
          </a:p>
          <a:p>
            <a:pPr indent="-349250" lvl="0" marL="457200" rtl="0" algn="l">
              <a:spcBef>
                <a:spcPts val="0"/>
              </a:spcBef>
              <a:spcAft>
                <a:spcPts val="0"/>
              </a:spcAft>
              <a:buClr>
                <a:srgbClr val="00154D"/>
              </a:buClr>
              <a:buSzPts val="1900"/>
              <a:buFont typeface="Roboto"/>
              <a:buChar char="●"/>
            </a:pPr>
            <a:r>
              <a:rPr lang="it" sz="1900">
                <a:solidFill>
                  <a:srgbClr val="00154D"/>
                </a:solidFill>
                <a:latin typeface="Roboto"/>
                <a:ea typeface="Roboto"/>
                <a:cs typeface="Roboto"/>
                <a:sym typeface="Roboto"/>
              </a:rPr>
              <a:t>Su alcune di queste macchine virtuali sono situati </a:t>
            </a:r>
            <a:br>
              <a:rPr lang="it" sz="1900">
                <a:solidFill>
                  <a:srgbClr val="00154D"/>
                </a:solidFill>
                <a:latin typeface="Roboto"/>
                <a:ea typeface="Roboto"/>
                <a:cs typeface="Roboto"/>
                <a:sym typeface="Roboto"/>
              </a:rPr>
            </a:br>
            <a:r>
              <a:rPr lang="it" sz="1900">
                <a:solidFill>
                  <a:srgbClr val="00154D"/>
                </a:solidFill>
                <a:latin typeface="Roboto"/>
                <a:ea typeface="Roboto"/>
                <a:cs typeface="Roboto"/>
                <a:sym typeface="Roboto"/>
              </a:rPr>
              <a:t>applicativi vulnerabili e applicativi non vulnerabili</a:t>
            </a:r>
            <a:endParaRPr sz="1900">
              <a:solidFill>
                <a:srgbClr val="00154D"/>
              </a:solidFill>
              <a:latin typeface="Roboto"/>
              <a:ea typeface="Roboto"/>
              <a:cs typeface="Roboto"/>
              <a:sym typeface="Roboto"/>
            </a:endParaRPr>
          </a:p>
          <a:p>
            <a:pPr indent="-330200" lvl="1" marL="914400" rtl="0" algn="l">
              <a:spcBef>
                <a:spcPts val="0"/>
              </a:spcBef>
              <a:spcAft>
                <a:spcPts val="0"/>
              </a:spcAft>
              <a:buClr>
                <a:srgbClr val="00154D"/>
              </a:buClr>
              <a:buSzPts val="1600"/>
              <a:buFont typeface="Roboto"/>
              <a:buChar char="○"/>
            </a:pPr>
            <a:r>
              <a:rPr lang="it" sz="1600">
                <a:solidFill>
                  <a:srgbClr val="00154D"/>
                </a:solidFill>
                <a:latin typeface="Roboto"/>
                <a:ea typeface="Roboto"/>
                <a:cs typeface="Roboto"/>
                <a:sym typeface="Roboto"/>
              </a:rPr>
              <a:t>Ad esempio, Metasploitable 2 ospita DVWA</a:t>
            </a:r>
            <a:endParaRPr sz="1600">
              <a:solidFill>
                <a:srgbClr val="00154D"/>
              </a:solidFill>
              <a:latin typeface="Roboto"/>
              <a:ea typeface="Roboto"/>
              <a:cs typeface="Roboto"/>
              <a:sym typeface="Roboto"/>
            </a:endParaRPr>
          </a:p>
          <a:p>
            <a:pPr indent="0" lvl="0" marL="0" rtl="0" algn="l">
              <a:spcBef>
                <a:spcPts val="0"/>
              </a:spcBef>
              <a:spcAft>
                <a:spcPts val="0"/>
              </a:spcAft>
              <a:buNone/>
            </a:pPr>
            <a:r>
              <a:t/>
            </a:r>
            <a:endParaRPr sz="1900">
              <a:solidFill>
                <a:schemeClr val="dk2"/>
              </a:solidFill>
            </a:endParaRPr>
          </a:p>
        </p:txBody>
      </p:sp>
      <p:sp>
        <p:nvSpPr>
          <p:cNvPr id="90" name="Google Shape;90;p16"/>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2"/>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451" name="Google Shape;451;p52"/>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Sperimentazione esemplificativa</a:t>
            </a:r>
            <a:endParaRPr b="1" sz="2100">
              <a:solidFill>
                <a:schemeClr val="lt1"/>
              </a:solidFill>
              <a:latin typeface="Roboto"/>
              <a:ea typeface="Roboto"/>
              <a:cs typeface="Roboto"/>
              <a:sym typeface="Roboto"/>
            </a:endParaRPr>
          </a:p>
        </p:txBody>
      </p:sp>
      <p:pic>
        <p:nvPicPr>
          <p:cNvPr id="452" name="Google Shape;452;p52"/>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453" name="Google Shape;453;p52"/>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454" name="Google Shape;454;p52"/>
          <p:cNvSpPr txBox="1"/>
          <p:nvPr/>
        </p:nvSpPr>
        <p:spPr>
          <a:xfrm>
            <a:off x="0" y="834700"/>
            <a:ext cx="9144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700">
                <a:solidFill>
                  <a:srgbClr val="00154D"/>
                </a:solidFill>
                <a:latin typeface="Roboto"/>
                <a:ea typeface="Roboto"/>
                <a:cs typeface="Roboto"/>
                <a:sym typeface="Roboto"/>
              </a:rPr>
              <a:t>A questo punto effettuiamo il port-forwarding di Kibana.</a:t>
            </a:r>
            <a:endParaRPr/>
          </a:p>
        </p:txBody>
      </p:sp>
      <p:pic>
        <p:nvPicPr>
          <p:cNvPr id="455" name="Google Shape;455;p52"/>
          <p:cNvPicPr preferRelativeResize="0"/>
          <p:nvPr/>
        </p:nvPicPr>
        <p:blipFill>
          <a:blip r:embed="rId4">
            <a:alphaModFix/>
          </a:blip>
          <a:stretch>
            <a:fillRect/>
          </a:stretch>
        </p:blipFill>
        <p:spPr>
          <a:xfrm>
            <a:off x="604838" y="1406577"/>
            <a:ext cx="7934325" cy="1066800"/>
          </a:xfrm>
          <a:prstGeom prst="rect">
            <a:avLst/>
          </a:prstGeom>
          <a:noFill/>
          <a:ln>
            <a:noFill/>
          </a:ln>
        </p:spPr>
      </p:pic>
      <p:pic>
        <p:nvPicPr>
          <p:cNvPr id="456" name="Google Shape;456;p52"/>
          <p:cNvPicPr preferRelativeResize="0"/>
          <p:nvPr/>
        </p:nvPicPr>
        <p:blipFill>
          <a:blip r:embed="rId5">
            <a:alphaModFix/>
          </a:blip>
          <a:stretch>
            <a:fillRect/>
          </a:stretch>
        </p:blipFill>
        <p:spPr>
          <a:xfrm>
            <a:off x="760463" y="2537676"/>
            <a:ext cx="7623051" cy="21182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3"/>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462" name="Google Shape;462;p53"/>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Sperimentazione esemplificativa: risultati</a:t>
            </a:r>
            <a:endParaRPr b="1" sz="2100">
              <a:solidFill>
                <a:schemeClr val="lt1"/>
              </a:solidFill>
              <a:latin typeface="Roboto"/>
              <a:ea typeface="Roboto"/>
              <a:cs typeface="Roboto"/>
              <a:sym typeface="Roboto"/>
            </a:endParaRPr>
          </a:p>
        </p:txBody>
      </p:sp>
      <p:pic>
        <p:nvPicPr>
          <p:cNvPr id="463" name="Google Shape;463;p53"/>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464" name="Google Shape;464;p53"/>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pic>
        <p:nvPicPr>
          <p:cNvPr id="465" name="Google Shape;465;p53"/>
          <p:cNvPicPr preferRelativeResize="0"/>
          <p:nvPr/>
        </p:nvPicPr>
        <p:blipFill>
          <a:blip r:embed="rId4">
            <a:alphaModFix/>
          </a:blip>
          <a:stretch>
            <a:fillRect/>
          </a:stretch>
        </p:blipFill>
        <p:spPr>
          <a:xfrm>
            <a:off x="734313" y="814625"/>
            <a:ext cx="7460813" cy="3967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4"/>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471" name="Google Shape;471;p54"/>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Sperimentazione esemplificativa</a:t>
            </a:r>
            <a:r>
              <a:rPr b="1" lang="it" sz="2100">
                <a:solidFill>
                  <a:schemeClr val="lt1"/>
                </a:solidFill>
                <a:latin typeface="Roboto"/>
                <a:ea typeface="Roboto"/>
                <a:cs typeface="Roboto"/>
                <a:sym typeface="Roboto"/>
              </a:rPr>
              <a:t>: risultati</a:t>
            </a:r>
            <a:endParaRPr b="1" sz="2100">
              <a:solidFill>
                <a:schemeClr val="lt1"/>
              </a:solidFill>
              <a:latin typeface="Roboto"/>
              <a:ea typeface="Roboto"/>
              <a:cs typeface="Roboto"/>
              <a:sym typeface="Roboto"/>
            </a:endParaRPr>
          </a:p>
        </p:txBody>
      </p:sp>
      <p:pic>
        <p:nvPicPr>
          <p:cNvPr id="472" name="Google Shape;472;p54"/>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473" name="Google Shape;473;p54"/>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pic>
        <p:nvPicPr>
          <p:cNvPr id="474" name="Google Shape;474;p54"/>
          <p:cNvPicPr preferRelativeResize="0"/>
          <p:nvPr/>
        </p:nvPicPr>
        <p:blipFill>
          <a:blip r:embed="rId4">
            <a:alphaModFix/>
          </a:blip>
          <a:stretch>
            <a:fillRect/>
          </a:stretch>
        </p:blipFill>
        <p:spPr>
          <a:xfrm>
            <a:off x="1131150" y="1433499"/>
            <a:ext cx="7032124" cy="2735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5"/>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480" name="Google Shape;480;p55"/>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Sperimentazione esemplificativa</a:t>
            </a:r>
            <a:r>
              <a:rPr b="1" lang="it" sz="2100">
                <a:solidFill>
                  <a:schemeClr val="lt1"/>
                </a:solidFill>
                <a:latin typeface="Roboto"/>
                <a:ea typeface="Roboto"/>
                <a:cs typeface="Roboto"/>
                <a:sym typeface="Roboto"/>
              </a:rPr>
              <a:t>: risultati</a:t>
            </a:r>
            <a:endParaRPr b="1" sz="2100">
              <a:solidFill>
                <a:schemeClr val="lt1"/>
              </a:solidFill>
              <a:latin typeface="Roboto"/>
              <a:ea typeface="Roboto"/>
              <a:cs typeface="Roboto"/>
              <a:sym typeface="Roboto"/>
            </a:endParaRPr>
          </a:p>
        </p:txBody>
      </p:sp>
      <p:pic>
        <p:nvPicPr>
          <p:cNvPr id="481" name="Google Shape;481;p55"/>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482" name="Google Shape;482;p55"/>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pic>
        <p:nvPicPr>
          <p:cNvPr id="483" name="Google Shape;483;p55"/>
          <p:cNvPicPr preferRelativeResize="0"/>
          <p:nvPr/>
        </p:nvPicPr>
        <p:blipFill>
          <a:blip r:embed="rId4">
            <a:alphaModFix/>
          </a:blip>
          <a:stretch>
            <a:fillRect/>
          </a:stretch>
        </p:blipFill>
        <p:spPr>
          <a:xfrm>
            <a:off x="1362276" y="1192475"/>
            <a:ext cx="6419424" cy="30866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6"/>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489" name="Google Shape;489;p56"/>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Sperimentazione esemplificativa: risultati</a:t>
            </a:r>
            <a:endParaRPr b="1" sz="2100">
              <a:solidFill>
                <a:schemeClr val="lt1"/>
              </a:solidFill>
              <a:latin typeface="Roboto"/>
              <a:ea typeface="Roboto"/>
              <a:cs typeface="Roboto"/>
              <a:sym typeface="Roboto"/>
            </a:endParaRPr>
          </a:p>
        </p:txBody>
      </p:sp>
      <p:pic>
        <p:nvPicPr>
          <p:cNvPr id="490" name="Google Shape;490;p56"/>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491" name="Google Shape;491;p56"/>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492" name="Google Shape;492;p56"/>
          <p:cNvSpPr txBox="1"/>
          <p:nvPr/>
        </p:nvSpPr>
        <p:spPr>
          <a:xfrm>
            <a:off x="280325" y="946175"/>
            <a:ext cx="8495700" cy="35865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00154D"/>
              </a:buClr>
              <a:buSzPts val="1700"/>
              <a:buFont typeface="Roboto"/>
              <a:buChar char="●"/>
            </a:pPr>
            <a:r>
              <a:rPr b="1" lang="it" sz="1700">
                <a:solidFill>
                  <a:srgbClr val="00154D"/>
                </a:solidFill>
                <a:latin typeface="Roboto"/>
                <a:ea typeface="Roboto"/>
                <a:cs typeface="Roboto"/>
                <a:sym typeface="Roboto"/>
              </a:rPr>
              <a:t>Il setup è completo</a:t>
            </a:r>
            <a:r>
              <a:rPr lang="it" sz="1700">
                <a:solidFill>
                  <a:srgbClr val="00154D"/>
                </a:solidFill>
                <a:latin typeface="Roboto"/>
                <a:ea typeface="Roboto"/>
                <a:cs typeface="Roboto"/>
                <a:sym typeface="Roboto"/>
              </a:rPr>
              <a:t>: il centro di monitoring (che funge anche da SIEM) </a:t>
            </a:r>
            <a:br>
              <a:rPr lang="it" sz="1700">
                <a:solidFill>
                  <a:srgbClr val="00154D"/>
                </a:solidFill>
                <a:latin typeface="Roboto"/>
                <a:ea typeface="Roboto"/>
                <a:cs typeface="Roboto"/>
                <a:sym typeface="Roboto"/>
              </a:rPr>
            </a:br>
            <a:r>
              <a:rPr lang="it" sz="1700">
                <a:solidFill>
                  <a:srgbClr val="00154D"/>
                </a:solidFill>
                <a:latin typeface="Roboto"/>
                <a:ea typeface="Roboto"/>
                <a:cs typeface="Roboto"/>
                <a:sym typeface="Roboto"/>
              </a:rPr>
              <a:t>è pronto ed </a:t>
            </a:r>
            <a:r>
              <a:rPr i="1" lang="it" sz="1700">
                <a:solidFill>
                  <a:srgbClr val="00154D"/>
                </a:solidFill>
                <a:latin typeface="Roboto"/>
                <a:ea typeface="Roboto"/>
                <a:cs typeface="Roboto"/>
                <a:sym typeface="Roboto"/>
              </a:rPr>
              <a:t>up-and-running</a:t>
            </a:r>
            <a:r>
              <a:rPr lang="it" sz="1700">
                <a:solidFill>
                  <a:srgbClr val="00154D"/>
                </a:solidFill>
                <a:latin typeface="Roboto"/>
                <a:ea typeface="Roboto"/>
                <a:cs typeface="Roboto"/>
                <a:sym typeface="Roboto"/>
              </a:rPr>
              <a:t> su Kubernetes.</a:t>
            </a:r>
            <a:endParaRPr sz="1700">
              <a:solidFill>
                <a:srgbClr val="00154D"/>
              </a:solidFill>
              <a:latin typeface="Roboto"/>
              <a:ea typeface="Roboto"/>
              <a:cs typeface="Roboto"/>
              <a:sym typeface="Roboto"/>
            </a:endParaRPr>
          </a:p>
          <a:p>
            <a:pPr indent="0" lvl="0" marL="457200" rtl="0" algn="l">
              <a:spcBef>
                <a:spcPts val="0"/>
              </a:spcBef>
              <a:spcAft>
                <a:spcPts val="0"/>
              </a:spcAft>
              <a:buNone/>
            </a:pPr>
            <a:r>
              <a:t/>
            </a:r>
            <a:endParaRPr sz="1700">
              <a:solidFill>
                <a:srgbClr val="00154D"/>
              </a:solidFill>
              <a:latin typeface="Roboto"/>
              <a:ea typeface="Roboto"/>
              <a:cs typeface="Roboto"/>
              <a:sym typeface="Roboto"/>
            </a:endParaRPr>
          </a:p>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A questo punto, è sufficiente attivare le integrazioni che ci interessano.</a:t>
            </a:r>
            <a:endParaRPr sz="1700">
              <a:solidFill>
                <a:srgbClr val="00154D"/>
              </a:solidFill>
              <a:latin typeface="Roboto"/>
              <a:ea typeface="Roboto"/>
              <a:cs typeface="Roboto"/>
              <a:sym typeface="Roboto"/>
            </a:endParaRPr>
          </a:p>
          <a:p>
            <a:pPr indent="-336550" lvl="1" marL="9144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Esempio: Integrazione </a:t>
            </a:r>
            <a:r>
              <a:rPr b="1" lang="it" sz="1700">
                <a:solidFill>
                  <a:srgbClr val="00154D"/>
                </a:solidFill>
                <a:latin typeface="Roboto"/>
                <a:ea typeface="Roboto"/>
                <a:cs typeface="Roboto"/>
                <a:sym typeface="Roboto"/>
              </a:rPr>
              <a:t>CISCO </a:t>
            </a:r>
            <a:r>
              <a:rPr lang="it" sz="1700">
                <a:solidFill>
                  <a:srgbClr val="00154D"/>
                </a:solidFill>
                <a:latin typeface="Roboto"/>
                <a:ea typeface="Roboto"/>
                <a:cs typeface="Roboto"/>
                <a:sym typeface="Roboto"/>
              </a:rPr>
              <a:t>per il collezionamento degli eventi dei </a:t>
            </a:r>
            <a:r>
              <a:rPr b="1" lang="it" sz="1700">
                <a:solidFill>
                  <a:srgbClr val="00154D"/>
                </a:solidFill>
                <a:latin typeface="Roboto"/>
                <a:ea typeface="Roboto"/>
                <a:cs typeface="Roboto"/>
                <a:sym typeface="Roboto"/>
              </a:rPr>
              <a:t>firewall</a:t>
            </a:r>
            <a:endParaRPr b="1" sz="1700">
              <a:solidFill>
                <a:srgbClr val="00154D"/>
              </a:solidFill>
              <a:latin typeface="Roboto"/>
              <a:ea typeface="Roboto"/>
              <a:cs typeface="Roboto"/>
              <a:sym typeface="Roboto"/>
            </a:endParaRPr>
          </a:p>
          <a:p>
            <a:pPr indent="-336550" lvl="1" marL="9144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Esempio: Integrazione </a:t>
            </a:r>
            <a:r>
              <a:rPr b="1" lang="it" sz="1700">
                <a:solidFill>
                  <a:srgbClr val="00154D"/>
                </a:solidFill>
                <a:latin typeface="Roboto"/>
                <a:ea typeface="Roboto"/>
                <a:cs typeface="Roboto"/>
                <a:sym typeface="Roboto"/>
              </a:rPr>
              <a:t>CoreDNS</a:t>
            </a:r>
            <a:r>
              <a:rPr lang="it" sz="1700">
                <a:solidFill>
                  <a:srgbClr val="00154D"/>
                </a:solidFill>
                <a:latin typeface="Roboto"/>
                <a:ea typeface="Roboto"/>
                <a:cs typeface="Roboto"/>
                <a:sym typeface="Roboto"/>
              </a:rPr>
              <a:t> per il collezionamento dei rispettivi </a:t>
            </a:r>
            <a:r>
              <a:rPr b="1" lang="it" sz="1700">
                <a:solidFill>
                  <a:srgbClr val="00154D"/>
                </a:solidFill>
                <a:latin typeface="Roboto"/>
                <a:ea typeface="Roboto"/>
                <a:cs typeface="Roboto"/>
                <a:sym typeface="Roboto"/>
              </a:rPr>
              <a:t>logs</a:t>
            </a:r>
            <a:endParaRPr b="1" sz="1700">
              <a:solidFill>
                <a:srgbClr val="00154D"/>
              </a:solidFill>
              <a:latin typeface="Roboto"/>
              <a:ea typeface="Roboto"/>
              <a:cs typeface="Roboto"/>
              <a:sym typeface="Roboto"/>
            </a:endParaRPr>
          </a:p>
          <a:p>
            <a:pPr indent="-336550" lvl="1" marL="9144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Esempio: Integrazione </a:t>
            </a:r>
            <a:r>
              <a:rPr b="1" lang="it" sz="1700">
                <a:solidFill>
                  <a:srgbClr val="00154D"/>
                </a:solidFill>
                <a:latin typeface="Roboto"/>
                <a:ea typeface="Roboto"/>
                <a:cs typeface="Roboto"/>
                <a:sym typeface="Roboto"/>
              </a:rPr>
              <a:t>Suricata </a:t>
            </a:r>
            <a:r>
              <a:rPr lang="it" sz="1700">
                <a:solidFill>
                  <a:srgbClr val="00154D"/>
                </a:solidFill>
                <a:latin typeface="Roboto"/>
                <a:ea typeface="Roboto"/>
                <a:cs typeface="Roboto"/>
                <a:sym typeface="Roboto"/>
              </a:rPr>
              <a:t>per il collezionamento di eventi dagli </a:t>
            </a:r>
            <a:r>
              <a:rPr b="1" lang="it" sz="1700">
                <a:solidFill>
                  <a:srgbClr val="00154D"/>
                </a:solidFill>
                <a:latin typeface="Roboto"/>
                <a:ea typeface="Roboto"/>
                <a:cs typeface="Roboto"/>
                <a:sym typeface="Roboto"/>
              </a:rPr>
              <a:t>IDS</a:t>
            </a:r>
            <a:endParaRPr b="1" sz="1700">
              <a:solidFill>
                <a:srgbClr val="00154D"/>
              </a:solidFill>
              <a:latin typeface="Roboto"/>
              <a:ea typeface="Roboto"/>
              <a:cs typeface="Roboto"/>
              <a:sym typeface="Roboto"/>
            </a:endParaRPr>
          </a:p>
          <a:p>
            <a:pPr indent="0" lvl="0" marL="0" rtl="0" algn="l">
              <a:spcBef>
                <a:spcPts val="0"/>
              </a:spcBef>
              <a:spcAft>
                <a:spcPts val="0"/>
              </a:spcAft>
              <a:buNone/>
            </a:pPr>
            <a:r>
              <a:t/>
            </a:r>
            <a:endParaRPr b="1" sz="1700">
              <a:solidFill>
                <a:srgbClr val="00154D"/>
              </a:solidFill>
              <a:latin typeface="Roboto"/>
              <a:ea typeface="Roboto"/>
              <a:cs typeface="Roboto"/>
              <a:sym typeface="Roboto"/>
            </a:endParaRPr>
          </a:p>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In un contesto industriale, questo processo sarebbe più articolato e verrebbero fatte opportune considerazioni per la messa in produzione.</a:t>
            </a:r>
            <a:endParaRPr sz="1700">
              <a:solidFill>
                <a:srgbClr val="00154D"/>
              </a:solidFill>
              <a:latin typeface="Roboto"/>
              <a:ea typeface="Roboto"/>
              <a:cs typeface="Roboto"/>
              <a:sym typeface="Roboto"/>
            </a:endParaRPr>
          </a:p>
          <a:p>
            <a:pPr indent="-336550" lvl="1" marL="9144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Esempio: impostare un </a:t>
            </a:r>
            <a:r>
              <a:rPr b="1" lang="it" sz="1700">
                <a:solidFill>
                  <a:srgbClr val="00154D"/>
                </a:solidFill>
                <a:latin typeface="Roboto"/>
                <a:ea typeface="Roboto"/>
                <a:cs typeface="Roboto"/>
                <a:sym typeface="Roboto"/>
              </a:rPr>
              <a:t>account RBAC per Kibana</a:t>
            </a:r>
            <a:r>
              <a:rPr lang="it" sz="1700">
                <a:solidFill>
                  <a:srgbClr val="00154D"/>
                </a:solidFill>
                <a:latin typeface="Roboto"/>
                <a:ea typeface="Roboto"/>
                <a:cs typeface="Roboto"/>
                <a:sym typeface="Roboto"/>
              </a:rPr>
              <a:t>, affinché possa comunicare solo col pod di Elastic. Ora come ora, Kibana può comunicare con tutti i pod del cluster.</a:t>
            </a:r>
            <a:endParaRPr sz="1700">
              <a:solidFill>
                <a:srgbClr val="00154D"/>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7"/>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498" name="Google Shape;498;p57"/>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Sperimentazione esemplificativa: risultati</a:t>
            </a:r>
            <a:endParaRPr b="1" sz="2100">
              <a:solidFill>
                <a:schemeClr val="lt1"/>
              </a:solidFill>
              <a:latin typeface="Roboto"/>
              <a:ea typeface="Roboto"/>
              <a:cs typeface="Roboto"/>
              <a:sym typeface="Roboto"/>
            </a:endParaRPr>
          </a:p>
        </p:txBody>
      </p:sp>
      <p:pic>
        <p:nvPicPr>
          <p:cNvPr id="499" name="Google Shape;499;p57"/>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500" name="Google Shape;500;p57"/>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501" name="Google Shape;501;p57"/>
          <p:cNvSpPr txBox="1"/>
          <p:nvPr/>
        </p:nvSpPr>
        <p:spPr>
          <a:xfrm>
            <a:off x="280325" y="899450"/>
            <a:ext cx="84957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Idealmente, il progetto avrebbe dovuto prendere una deriva del tipo “provare ad usare una delle integrazioni sottostanti”. Il problema? Sono tutte </a:t>
            </a:r>
            <a:r>
              <a:rPr b="1" lang="it" sz="1700">
                <a:solidFill>
                  <a:srgbClr val="00154D"/>
                </a:solidFill>
                <a:latin typeface="Roboto"/>
                <a:ea typeface="Roboto"/>
                <a:cs typeface="Roboto"/>
                <a:sym typeface="Roboto"/>
              </a:rPr>
              <a:t>enterprise </a:t>
            </a:r>
            <a:r>
              <a:rPr lang="it" sz="1700">
                <a:solidFill>
                  <a:srgbClr val="00154D"/>
                </a:solidFill>
                <a:latin typeface="Roboto"/>
                <a:ea typeface="Roboto"/>
                <a:cs typeface="Roboto"/>
                <a:sym typeface="Roboto"/>
              </a:rPr>
              <a:t>e </a:t>
            </a:r>
            <a:r>
              <a:rPr b="1" lang="it" sz="1700">
                <a:solidFill>
                  <a:srgbClr val="00154D"/>
                </a:solidFill>
                <a:latin typeface="Roboto"/>
                <a:ea typeface="Roboto"/>
                <a:cs typeface="Roboto"/>
                <a:sym typeface="Roboto"/>
              </a:rPr>
              <a:t>richiedono API Keys per essere usate</a:t>
            </a:r>
            <a:r>
              <a:rPr lang="it" sz="1700">
                <a:solidFill>
                  <a:srgbClr val="00154D"/>
                </a:solidFill>
                <a:latin typeface="Roboto"/>
                <a:ea typeface="Roboto"/>
                <a:cs typeface="Roboto"/>
                <a:sym typeface="Roboto"/>
              </a:rPr>
              <a:t>.</a:t>
            </a:r>
            <a:endParaRPr sz="1700">
              <a:solidFill>
                <a:srgbClr val="00154D"/>
              </a:solidFill>
              <a:latin typeface="Roboto"/>
              <a:ea typeface="Roboto"/>
              <a:cs typeface="Roboto"/>
              <a:sym typeface="Roboto"/>
            </a:endParaRPr>
          </a:p>
        </p:txBody>
      </p:sp>
      <p:pic>
        <p:nvPicPr>
          <p:cNvPr id="502" name="Google Shape;502;p57"/>
          <p:cNvPicPr preferRelativeResize="0"/>
          <p:nvPr/>
        </p:nvPicPr>
        <p:blipFill>
          <a:blip r:embed="rId4">
            <a:alphaModFix/>
          </a:blip>
          <a:stretch>
            <a:fillRect/>
          </a:stretch>
        </p:blipFill>
        <p:spPr>
          <a:xfrm>
            <a:off x="1859475" y="2008650"/>
            <a:ext cx="5337399" cy="25663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8"/>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508" name="Google Shape;508;p58"/>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Sperimentazione esemplificativa: risultati</a:t>
            </a:r>
            <a:endParaRPr b="1" sz="2100">
              <a:solidFill>
                <a:schemeClr val="lt1"/>
              </a:solidFill>
              <a:latin typeface="Roboto"/>
              <a:ea typeface="Roboto"/>
              <a:cs typeface="Roboto"/>
              <a:sym typeface="Roboto"/>
            </a:endParaRPr>
          </a:p>
        </p:txBody>
      </p:sp>
      <p:pic>
        <p:nvPicPr>
          <p:cNvPr id="509" name="Google Shape;509;p58"/>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510" name="Google Shape;510;p58"/>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511" name="Google Shape;511;p58"/>
          <p:cNvSpPr txBox="1"/>
          <p:nvPr/>
        </p:nvSpPr>
        <p:spPr>
          <a:xfrm>
            <a:off x="280325" y="899450"/>
            <a:ext cx="8495700" cy="708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Quindi, ho pensato di provare ad integrare un servizio non-enterprise, cioè Heartbeat, una integrazione di HTTP Monitoring.</a:t>
            </a:r>
            <a:endParaRPr sz="1700">
              <a:solidFill>
                <a:srgbClr val="00154D"/>
              </a:solidFill>
              <a:latin typeface="Roboto"/>
              <a:ea typeface="Roboto"/>
              <a:cs typeface="Roboto"/>
              <a:sym typeface="Roboto"/>
            </a:endParaRPr>
          </a:p>
        </p:txBody>
      </p:sp>
      <p:pic>
        <p:nvPicPr>
          <p:cNvPr id="512" name="Google Shape;512;p58"/>
          <p:cNvPicPr preferRelativeResize="0"/>
          <p:nvPr/>
        </p:nvPicPr>
        <p:blipFill>
          <a:blip r:embed="rId4">
            <a:alphaModFix/>
          </a:blip>
          <a:stretch>
            <a:fillRect/>
          </a:stretch>
        </p:blipFill>
        <p:spPr>
          <a:xfrm>
            <a:off x="1258850" y="1607449"/>
            <a:ext cx="6810549" cy="3087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9"/>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518" name="Google Shape;518;p59"/>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Sperimentazione esemplificativa: risultati</a:t>
            </a:r>
            <a:endParaRPr b="1" sz="2100">
              <a:solidFill>
                <a:schemeClr val="lt1"/>
              </a:solidFill>
              <a:latin typeface="Roboto"/>
              <a:ea typeface="Roboto"/>
              <a:cs typeface="Roboto"/>
              <a:sym typeface="Roboto"/>
            </a:endParaRPr>
          </a:p>
        </p:txBody>
      </p:sp>
      <p:pic>
        <p:nvPicPr>
          <p:cNvPr id="519" name="Google Shape;519;p59"/>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520" name="Google Shape;520;p59"/>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521" name="Google Shape;521;p59"/>
          <p:cNvSpPr txBox="1"/>
          <p:nvPr/>
        </p:nvSpPr>
        <p:spPr>
          <a:xfrm>
            <a:off x="263450" y="718700"/>
            <a:ext cx="85503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154D"/>
              </a:buClr>
              <a:buSzPts val="1400"/>
              <a:buFont typeface="Roboto"/>
              <a:buChar char="●"/>
            </a:pPr>
            <a:r>
              <a:rPr b="1" lang="it">
                <a:solidFill>
                  <a:srgbClr val="00154D"/>
                </a:solidFill>
                <a:latin typeface="Roboto"/>
                <a:ea typeface="Roboto"/>
                <a:cs typeface="Roboto"/>
                <a:sym typeface="Roboto"/>
              </a:rPr>
              <a:t>Il problema? Neanche queste integrazioni sono utilizzabili.</a:t>
            </a:r>
            <a:endParaRPr b="1">
              <a:solidFill>
                <a:srgbClr val="00154D"/>
              </a:solidFill>
              <a:latin typeface="Roboto"/>
              <a:ea typeface="Roboto"/>
              <a:cs typeface="Roboto"/>
              <a:sym typeface="Roboto"/>
            </a:endParaRPr>
          </a:p>
          <a:p>
            <a:pPr indent="-317500" lvl="1" marL="914400" rtl="0" algn="l">
              <a:spcBef>
                <a:spcPts val="0"/>
              </a:spcBef>
              <a:spcAft>
                <a:spcPts val="0"/>
              </a:spcAft>
              <a:buClr>
                <a:srgbClr val="00154D"/>
              </a:buClr>
              <a:buSzPts val="1400"/>
              <a:buFont typeface="Roboto"/>
              <a:buChar char="○"/>
            </a:pPr>
            <a:r>
              <a:rPr lang="it">
                <a:solidFill>
                  <a:srgbClr val="00154D"/>
                </a:solidFill>
                <a:latin typeface="Roboto"/>
                <a:ea typeface="Roboto"/>
                <a:cs typeface="Roboto"/>
                <a:sym typeface="Roboto"/>
              </a:rPr>
              <a:t>Per qualsiasi integrazione è necessario generare una coppia  </a:t>
            </a:r>
            <a:r>
              <a:rPr lang="it" sz="1200">
                <a:solidFill>
                  <a:srgbClr val="00154D"/>
                </a:solidFill>
                <a:latin typeface="JetBrains Mono"/>
                <a:ea typeface="JetBrains Mono"/>
                <a:cs typeface="JetBrains Mono"/>
                <a:sym typeface="JetBrains Mono"/>
              </a:rPr>
              <a:t>username:password </a:t>
            </a:r>
            <a:r>
              <a:rPr lang="it">
                <a:solidFill>
                  <a:srgbClr val="00154D"/>
                </a:solidFill>
                <a:latin typeface="Roboto"/>
                <a:ea typeface="Roboto"/>
                <a:cs typeface="Roboto"/>
                <a:sym typeface="Roboto"/>
              </a:rPr>
              <a:t> da dare in pasto alle integrazioni affinché riescano a parlare con Elastic.</a:t>
            </a:r>
            <a:endParaRPr>
              <a:solidFill>
                <a:srgbClr val="00154D"/>
              </a:solidFill>
              <a:latin typeface="Roboto"/>
              <a:ea typeface="Roboto"/>
              <a:cs typeface="Roboto"/>
              <a:sym typeface="Roboto"/>
            </a:endParaRPr>
          </a:p>
          <a:p>
            <a:pPr indent="0" lvl="0" marL="914400" rtl="0" algn="l">
              <a:spcBef>
                <a:spcPts val="0"/>
              </a:spcBef>
              <a:spcAft>
                <a:spcPts val="0"/>
              </a:spcAft>
              <a:buNone/>
            </a:pPr>
            <a:r>
              <a:t/>
            </a:r>
            <a:endParaRPr>
              <a:solidFill>
                <a:srgbClr val="00154D"/>
              </a:solidFill>
              <a:latin typeface="Roboto"/>
              <a:ea typeface="Roboto"/>
              <a:cs typeface="Roboto"/>
              <a:sym typeface="Roboto"/>
            </a:endParaRPr>
          </a:p>
          <a:p>
            <a:pPr indent="-317500" lvl="0" marL="457200" rtl="0" algn="l">
              <a:spcBef>
                <a:spcPts val="0"/>
              </a:spcBef>
              <a:spcAft>
                <a:spcPts val="0"/>
              </a:spcAft>
              <a:buClr>
                <a:srgbClr val="00154D"/>
              </a:buClr>
              <a:buSzPts val="1400"/>
              <a:buFont typeface="Roboto"/>
              <a:buChar char="●"/>
            </a:pPr>
            <a:r>
              <a:rPr lang="it">
                <a:solidFill>
                  <a:srgbClr val="00154D"/>
                </a:solidFill>
                <a:latin typeface="Roboto"/>
                <a:ea typeface="Roboto"/>
                <a:cs typeface="Roboto"/>
                <a:sym typeface="Roboto"/>
              </a:rPr>
              <a:t>La versione locale di Elastic è disponibile solo in “</a:t>
            </a:r>
            <a:r>
              <a:rPr i="1" lang="it">
                <a:solidFill>
                  <a:srgbClr val="00154D"/>
                </a:solidFill>
                <a:latin typeface="Roboto"/>
                <a:ea typeface="Roboto"/>
                <a:cs typeface="Roboto"/>
                <a:sym typeface="Roboto"/>
              </a:rPr>
              <a:t>modalità anonima</a:t>
            </a:r>
            <a:r>
              <a:rPr lang="it">
                <a:solidFill>
                  <a:srgbClr val="00154D"/>
                </a:solidFill>
                <a:latin typeface="Roboto"/>
                <a:ea typeface="Roboto"/>
                <a:cs typeface="Roboto"/>
                <a:sym typeface="Roboto"/>
              </a:rPr>
              <a:t>”. Bisogna usare credenziali reali.</a:t>
            </a:r>
            <a:endParaRPr>
              <a:solidFill>
                <a:srgbClr val="00154D"/>
              </a:solidFill>
              <a:latin typeface="Roboto"/>
              <a:ea typeface="Roboto"/>
              <a:cs typeface="Roboto"/>
              <a:sym typeface="Roboto"/>
            </a:endParaRPr>
          </a:p>
          <a:p>
            <a:pPr indent="-317500" lvl="1" marL="914400" rtl="0" algn="l">
              <a:spcBef>
                <a:spcPts val="0"/>
              </a:spcBef>
              <a:spcAft>
                <a:spcPts val="0"/>
              </a:spcAft>
              <a:buClr>
                <a:srgbClr val="00154D"/>
              </a:buClr>
              <a:buSzPts val="1400"/>
              <a:buFont typeface="Roboto"/>
              <a:buChar char="○"/>
            </a:pPr>
            <a:r>
              <a:rPr lang="it">
                <a:solidFill>
                  <a:srgbClr val="00154D"/>
                </a:solidFill>
                <a:latin typeface="Roboto"/>
                <a:ea typeface="Roboto"/>
                <a:cs typeface="Roboto"/>
                <a:sym typeface="Roboto"/>
              </a:rPr>
              <a:t>L’idea è che il developer dell’azienda usi delle credenziali reali anche in un contesto di development.</a:t>
            </a:r>
            <a:endParaRPr>
              <a:solidFill>
                <a:srgbClr val="00154D"/>
              </a:solidFill>
              <a:latin typeface="Roboto"/>
              <a:ea typeface="Roboto"/>
              <a:cs typeface="Roboto"/>
              <a:sym typeface="Roboto"/>
            </a:endParaRPr>
          </a:p>
          <a:p>
            <a:pPr indent="-317500" lvl="1" marL="914400" rtl="0" algn="l">
              <a:spcBef>
                <a:spcPts val="0"/>
              </a:spcBef>
              <a:spcAft>
                <a:spcPts val="0"/>
              </a:spcAft>
              <a:buClr>
                <a:srgbClr val="00154D"/>
              </a:buClr>
              <a:buSzPts val="1400"/>
              <a:buFont typeface="Roboto"/>
              <a:buChar char="○"/>
            </a:pPr>
            <a:r>
              <a:rPr b="1" lang="it">
                <a:solidFill>
                  <a:srgbClr val="00154D"/>
                </a:solidFill>
                <a:latin typeface="Roboto"/>
                <a:ea typeface="Roboto"/>
                <a:cs typeface="Roboto"/>
                <a:sym typeface="Roboto"/>
              </a:rPr>
              <a:t>In generale, molte aziende che lavorano con Kubernetes </a:t>
            </a:r>
            <a:r>
              <a:rPr b="1" lang="it" u="sng">
                <a:solidFill>
                  <a:srgbClr val="00154D"/>
                </a:solidFill>
                <a:latin typeface="Roboto"/>
                <a:ea typeface="Roboto"/>
                <a:cs typeface="Roboto"/>
                <a:sym typeface="Roboto"/>
              </a:rPr>
              <a:t>NON</a:t>
            </a:r>
            <a:r>
              <a:rPr b="1" lang="it">
                <a:solidFill>
                  <a:srgbClr val="00154D"/>
                </a:solidFill>
                <a:latin typeface="Roboto"/>
                <a:ea typeface="Roboto"/>
                <a:cs typeface="Roboto"/>
                <a:sym typeface="Roboto"/>
              </a:rPr>
              <a:t> sviluppano in “locale”, </a:t>
            </a:r>
            <a:br>
              <a:rPr b="1" lang="it">
                <a:solidFill>
                  <a:srgbClr val="00154D"/>
                </a:solidFill>
                <a:latin typeface="Roboto"/>
                <a:ea typeface="Roboto"/>
                <a:cs typeface="Roboto"/>
                <a:sym typeface="Roboto"/>
              </a:rPr>
            </a:br>
            <a:r>
              <a:rPr b="1" lang="it">
                <a:solidFill>
                  <a:srgbClr val="00154D"/>
                </a:solidFill>
                <a:latin typeface="Roboto"/>
                <a:ea typeface="Roboto"/>
                <a:cs typeface="Roboto"/>
                <a:sym typeface="Roboto"/>
              </a:rPr>
              <a:t>ma usano dei cluster (reali, concreti) di “staging”. Esempio: GARR</a:t>
            </a:r>
            <a:endParaRPr b="1">
              <a:solidFill>
                <a:srgbClr val="00154D"/>
              </a:solidFill>
              <a:latin typeface="Roboto"/>
              <a:ea typeface="Roboto"/>
              <a:cs typeface="Roboto"/>
              <a:sym typeface="Roboto"/>
            </a:endParaRPr>
          </a:p>
        </p:txBody>
      </p:sp>
      <p:pic>
        <p:nvPicPr>
          <p:cNvPr id="522" name="Google Shape;522;p59"/>
          <p:cNvPicPr preferRelativeResize="0"/>
          <p:nvPr/>
        </p:nvPicPr>
        <p:blipFill>
          <a:blip r:embed="rId4">
            <a:alphaModFix/>
          </a:blip>
          <a:stretch>
            <a:fillRect/>
          </a:stretch>
        </p:blipFill>
        <p:spPr>
          <a:xfrm>
            <a:off x="5168022" y="3373750"/>
            <a:ext cx="3202350" cy="1039826"/>
          </a:xfrm>
          <a:prstGeom prst="rect">
            <a:avLst/>
          </a:prstGeom>
          <a:noFill/>
          <a:ln>
            <a:noFill/>
          </a:ln>
        </p:spPr>
      </p:pic>
      <p:pic>
        <p:nvPicPr>
          <p:cNvPr id="523" name="Google Shape;523;p59"/>
          <p:cNvPicPr preferRelativeResize="0"/>
          <p:nvPr/>
        </p:nvPicPr>
        <p:blipFill>
          <a:blip r:embed="rId5">
            <a:alphaModFix/>
          </a:blip>
          <a:stretch>
            <a:fillRect/>
          </a:stretch>
        </p:blipFill>
        <p:spPr>
          <a:xfrm>
            <a:off x="579675" y="3122437"/>
            <a:ext cx="4263100" cy="1443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0"/>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529" name="Google Shape;529;p60"/>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Conclusioni</a:t>
            </a:r>
            <a:endParaRPr b="1" sz="2100">
              <a:solidFill>
                <a:schemeClr val="lt1"/>
              </a:solidFill>
              <a:latin typeface="Roboto"/>
              <a:ea typeface="Roboto"/>
              <a:cs typeface="Roboto"/>
              <a:sym typeface="Roboto"/>
            </a:endParaRPr>
          </a:p>
        </p:txBody>
      </p:sp>
      <p:pic>
        <p:nvPicPr>
          <p:cNvPr id="530" name="Google Shape;530;p60"/>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531" name="Google Shape;531;p60"/>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532" name="Google Shape;532;p60"/>
          <p:cNvSpPr txBox="1"/>
          <p:nvPr/>
        </p:nvSpPr>
        <p:spPr>
          <a:xfrm>
            <a:off x="252500" y="718700"/>
            <a:ext cx="8561400" cy="18933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00154D"/>
              </a:buClr>
              <a:buSzPts val="1700"/>
              <a:buFont typeface="Roboto"/>
              <a:buChar char="●"/>
            </a:pPr>
            <a:r>
              <a:rPr b="1" lang="it" sz="1700">
                <a:solidFill>
                  <a:srgbClr val="00154D"/>
                </a:solidFill>
                <a:latin typeface="Roboto"/>
                <a:ea typeface="Roboto"/>
                <a:cs typeface="Roboto"/>
                <a:sym typeface="Roboto"/>
              </a:rPr>
              <a:t>Elastic è, de facto, lo standard</a:t>
            </a:r>
            <a:r>
              <a:rPr lang="it" sz="1700">
                <a:solidFill>
                  <a:srgbClr val="00154D"/>
                </a:solidFill>
                <a:latin typeface="Roboto"/>
                <a:ea typeface="Roboto"/>
                <a:cs typeface="Roboto"/>
                <a:sym typeface="Roboto"/>
              </a:rPr>
              <a:t> (open source) per il monitoring su Kubernetes, ma è </a:t>
            </a:r>
            <a:r>
              <a:rPr b="1" lang="it" sz="1700">
                <a:solidFill>
                  <a:srgbClr val="00154D"/>
                </a:solidFill>
                <a:latin typeface="Roboto"/>
                <a:ea typeface="Roboto"/>
                <a:cs typeface="Roboto"/>
                <a:sym typeface="Roboto"/>
              </a:rPr>
              <a:t>ostico da implementare senza un cluster reale.</a:t>
            </a:r>
            <a:endParaRPr b="1" sz="1700">
              <a:solidFill>
                <a:srgbClr val="00154D"/>
              </a:solidFill>
              <a:latin typeface="Roboto"/>
              <a:ea typeface="Roboto"/>
              <a:cs typeface="Roboto"/>
              <a:sym typeface="Roboto"/>
            </a:endParaRPr>
          </a:p>
          <a:p>
            <a:pPr indent="-323850" lvl="1" marL="914400" rtl="0" algn="l">
              <a:spcBef>
                <a:spcPts val="0"/>
              </a:spcBef>
              <a:spcAft>
                <a:spcPts val="0"/>
              </a:spcAft>
              <a:buClr>
                <a:srgbClr val="00154D"/>
              </a:buClr>
              <a:buSzPts val="1500"/>
              <a:buFont typeface="Roboto"/>
              <a:buChar char="○"/>
            </a:pPr>
            <a:r>
              <a:rPr lang="it" sz="1500">
                <a:solidFill>
                  <a:srgbClr val="00154D"/>
                </a:solidFill>
                <a:latin typeface="Roboto"/>
                <a:ea typeface="Roboto"/>
                <a:cs typeface="Roboto"/>
                <a:sym typeface="Roboto"/>
              </a:rPr>
              <a:t>Un developer che sta studiando lo strumento potrebbe utilizzare i cluster in free-trial su AWS… ma implica comunque indicare la propria carta di credito</a:t>
            </a:r>
            <a:endParaRPr sz="1500">
              <a:solidFill>
                <a:srgbClr val="00154D"/>
              </a:solidFill>
              <a:latin typeface="Roboto"/>
              <a:ea typeface="Roboto"/>
              <a:cs typeface="Roboto"/>
              <a:sym typeface="Roboto"/>
            </a:endParaRPr>
          </a:p>
          <a:p>
            <a:pPr indent="0" lvl="0" marL="914400" rtl="0" algn="l">
              <a:spcBef>
                <a:spcPts val="0"/>
              </a:spcBef>
              <a:spcAft>
                <a:spcPts val="0"/>
              </a:spcAft>
              <a:buNone/>
            </a:pPr>
            <a:r>
              <a:t/>
            </a:r>
            <a:endParaRPr sz="1500">
              <a:solidFill>
                <a:srgbClr val="00154D"/>
              </a:solidFill>
              <a:latin typeface="Roboto"/>
              <a:ea typeface="Roboto"/>
              <a:cs typeface="Roboto"/>
              <a:sym typeface="Roboto"/>
            </a:endParaRPr>
          </a:p>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Alternative? </a:t>
            </a:r>
            <a:r>
              <a:rPr i="1" lang="it" sz="1700">
                <a:solidFill>
                  <a:srgbClr val="00154D"/>
                </a:solidFill>
                <a:latin typeface="Roboto"/>
                <a:ea typeface="Roboto"/>
                <a:cs typeface="Roboto"/>
                <a:sym typeface="Roboto"/>
              </a:rPr>
              <a:t>Wazuh </a:t>
            </a:r>
            <a:r>
              <a:rPr lang="it" sz="1700">
                <a:solidFill>
                  <a:srgbClr val="00154D"/>
                </a:solidFill>
                <a:latin typeface="Roboto"/>
                <a:ea typeface="Roboto"/>
                <a:cs typeface="Roboto"/>
                <a:sym typeface="Roboto"/>
              </a:rPr>
              <a:t>(open source), ma non sembra maturo come Elastic.</a:t>
            </a:r>
            <a:endParaRPr sz="1700">
              <a:solidFill>
                <a:srgbClr val="00154D"/>
              </a:solidFill>
              <a:latin typeface="Roboto"/>
              <a:ea typeface="Roboto"/>
              <a:cs typeface="Roboto"/>
              <a:sym typeface="Roboto"/>
            </a:endParaRPr>
          </a:p>
          <a:p>
            <a:pPr indent="-323850" lvl="1" marL="914400" rtl="0" algn="l">
              <a:spcBef>
                <a:spcPts val="0"/>
              </a:spcBef>
              <a:spcAft>
                <a:spcPts val="0"/>
              </a:spcAft>
              <a:buClr>
                <a:srgbClr val="00154D"/>
              </a:buClr>
              <a:buSzPts val="1500"/>
              <a:buFont typeface="Roboto"/>
              <a:buChar char="○"/>
            </a:pPr>
            <a:r>
              <a:rPr lang="it" sz="1500">
                <a:solidFill>
                  <a:srgbClr val="00154D"/>
                </a:solidFill>
                <a:latin typeface="Roboto"/>
                <a:ea typeface="Roboto"/>
                <a:cs typeface="Roboto"/>
                <a:sym typeface="Roboto"/>
              </a:rPr>
              <a:t>In ogni caso, le principali integrazioni plug-and-play sono disponibili su Elastic.</a:t>
            </a:r>
            <a:endParaRPr sz="1500">
              <a:solidFill>
                <a:srgbClr val="00154D"/>
              </a:solidFill>
              <a:latin typeface="Roboto"/>
              <a:ea typeface="Roboto"/>
              <a:cs typeface="Roboto"/>
              <a:sym typeface="Roboto"/>
            </a:endParaRPr>
          </a:p>
        </p:txBody>
      </p:sp>
      <p:pic>
        <p:nvPicPr>
          <p:cNvPr id="533" name="Google Shape;533;p60"/>
          <p:cNvPicPr preferRelativeResize="0"/>
          <p:nvPr/>
        </p:nvPicPr>
        <p:blipFill>
          <a:blip r:embed="rId4">
            <a:alphaModFix/>
          </a:blip>
          <a:stretch>
            <a:fillRect/>
          </a:stretch>
        </p:blipFill>
        <p:spPr>
          <a:xfrm>
            <a:off x="2733925" y="2612000"/>
            <a:ext cx="3516575" cy="20708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61"/>
          <p:cNvPicPr preferRelativeResize="0"/>
          <p:nvPr/>
        </p:nvPicPr>
        <p:blipFill>
          <a:blip r:embed="rId3">
            <a:alphaModFix/>
          </a:blip>
          <a:stretch>
            <a:fillRect/>
          </a:stretch>
        </p:blipFill>
        <p:spPr>
          <a:xfrm>
            <a:off x="4012785" y="220450"/>
            <a:ext cx="1156150" cy="1156150"/>
          </a:xfrm>
          <a:prstGeom prst="rect">
            <a:avLst/>
          </a:prstGeom>
          <a:noFill/>
          <a:ln>
            <a:noFill/>
          </a:ln>
        </p:spPr>
      </p:pic>
      <p:sp>
        <p:nvSpPr>
          <p:cNvPr id="539" name="Google Shape;539;p61"/>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540" name="Google Shape;540;p61"/>
          <p:cNvSpPr txBox="1"/>
          <p:nvPr/>
        </p:nvSpPr>
        <p:spPr>
          <a:xfrm>
            <a:off x="192250" y="1918300"/>
            <a:ext cx="8797200" cy="213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3800">
                <a:solidFill>
                  <a:srgbClr val="326DE6"/>
                </a:solidFill>
                <a:latin typeface="Roboto"/>
                <a:ea typeface="Roboto"/>
                <a:cs typeface="Roboto"/>
                <a:sym typeface="Roboto"/>
              </a:rPr>
              <a:t>Grazie per l’attenzione!</a:t>
            </a:r>
            <a:endParaRPr b="1" sz="3800">
              <a:solidFill>
                <a:srgbClr val="326DE6"/>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96" name="Google Shape;96;p17"/>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Ambienti reali e ambienti virtuali</a:t>
            </a:r>
            <a:endParaRPr b="1" sz="2100">
              <a:solidFill>
                <a:schemeClr val="lt1"/>
              </a:solidFill>
              <a:latin typeface="Roboto"/>
              <a:ea typeface="Roboto"/>
              <a:cs typeface="Roboto"/>
              <a:sym typeface="Roboto"/>
            </a:endParaRPr>
          </a:p>
        </p:txBody>
      </p:sp>
      <p:pic>
        <p:nvPicPr>
          <p:cNvPr id="97" name="Google Shape;97;p17"/>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98" name="Google Shape;98;p17"/>
          <p:cNvSpPr txBox="1"/>
          <p:nvPr/>
        </p:nvSpPr>
        <p:spPr>
          <a:xfrm>
            <a:off x="3659675" y="1237138"/>
            <a:ext cx="5199300" cy="3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00154D"/>
              </a:solidFill>
              <a:latin typeface="Roboto"/>
              <a:ea typeface="Roboto"/>
              <a:cs typeface="Roboto"/>
              <a:sym typeface="Roboto"/>
            </a:endParaRPr>
          </a:p>
          <a:p>
            <a:pPr indent="-330200" lvl="0" marL="457200" rtl="0" algn="l">
              <a:spcBef>
                <a:spcPts val="0"/>
              </a:spcBef>
              <a:spcAft>
                <a:spcPts val="0"/>
              </a:spcAft>
              <a:buClr>
                <a:schemeClr val="dk2"/>
              </a:buClr>
              <a:buSzPts val="1600"/>
              <a:buChar char="●"/>
            </a:pPr>
            <a:r>
              <a:rPr lang="it" sz="1600">
                <a:solidFill>
                  <a:srgbClr val="00154D"/>
                </a:solidFill>
                <a:latin typeface="Roboto"/>
                <a:ea typeface="Roboto"/>
                <a:cs typeface="Roboto"/>
                <a:sym typeface="Roboto"/>
              </a:rPr>
              <a:t>Lo studente probabilmente studierà per l’esame utilizzando la seguente architettura di rete virtualizzata su VirtualBox o VMWare</a:t>
            </a:r>
            <a:endParaRPr sz="1600">
              <a:solidFill>
                <a:srgbClr val="00154D"/>
              </a:solidFill>
              <a:latin typeface="Roboto"/>
              <a:ea typeface="Roboto"/>
              <a:cs typeface="Roboto"/>
              <a:sym typeface="Roboto"/>
            </a:endParaRPr>
          </a:p>
          <a:p>
            <a:pPr indent="0" lvl="0" marL="0" rtl="0" algn="l">
              <a:spcBef>
                <a:spcPts val="0"/>
              </a:spcBef>
              <a:spcAft>
                <a:spcPts val="0"/>
              </a:spcAft>
              <a:buNone/>
            </a:pPr>
            <a:r>
              <a:t/>
            </a:r>
            <a:endParaRPr sz="1600">
              <a:solidFill>
                <a:srgbClr val="00154D"/>
              </a:solidFill>
              <a:latin typeface="Roboto"/>
              <a:ea typeface="Roboto"/>
              <a:cs typeface="Roboto"/>
              <a:sym typeface="Roboto"/>
            </a:endParaRPr>
          </a:p>
          <a:p>
            <a:pPr indent="-330200" lvl="0" marL="457200" rtl="0" algn="l">
              <a:spcBef>
                <a:spcPts val="0"/>
              </a:spcBef>
              <a:spcAft>
                <a:spcPts val="0"/>
              </a:spcAft>
              <a:buClr>
                <a:srgbClr val="00154D"/>
              </a:buClr>
              <a:buSzPts val="1600"/>
              <a:buFont typeface="Roboto"/>
              <a:buChar char="●"/>
            </a:pPr>
            <a:r>
              <a:rPr lang="it" sz="1600">
                <a:solidFill>
                  <a:srgbClr val="00154D"/>
                </a:solidFill>
                <a:latin typeface="Roboto"/>
                <a:ea typeface="Roboto"/>
                <a:cs typeface="Roboto"/>
                <a:sym typeface="Roboto"/>
              </a:rPr>
              <a:t>Efficace per i fini didattici del corso, riproduce un contesto controllato in cui sfruttare a pieno Kali contro target ben noti</a:t>
            </a:r>
            <a:endParaRPr sz="1600">
              <a:solidFill>
                <a:srgbClr val="00154D"/>
              </a:solidFill>
              <a:latin typeface="Roboto"/>
              <a:ea typeface="Roboto"/>
              <a:cs typeface="Roboto"/>
              <a:sym typeface="Roboto"/>
            </a:endParaRPr>
          </a:p>
          <a:p>
            <a:pPr indent="0" lvl="0" marL="0" rtl="0" algn="l">
              <a:spcBef>
                <a:spcPts val="0"/>
              </a:spcBef>
              <a:spcAft>
                <a:spcPts val="0"/>
              </a:spcAft>
              <a:buNone/>
            </a:pPr>
            <a:r>
              <a:t/>
            </a:r>
            <a:endParaRPr sz="1600">
              <a:solidFill>
                <a:srgbClr val="00154D"/>
              </a:solidFill>
              <a:latin typeface="Roboto"/>
              <a:ea typeface="Roboto"/>
              <a:cs typeface="Roboto"/>
              <a:sym typeface="Roboto"/>
            </a:endParaRPr>
          </a:p>
          <a:p>
            <a:pPr indent="-330200" lvl="0" marL="457200" rtl="0" algn="l">
              <a:spcBef>
                <a:spcPts val="0"/>
              </a:spcBef>
              <a:spcAft>
                <a:spcPts val="0"/>
              </a:spcAft>
              <a:buClr>
                <a:srgbClr val="00154D"/>
              </a:buClr>
              <a:buSzPts val="1600"/>
              <a:buFont typeface="Roboto"/>
              <a:buChar char="●"/>
            </a:pPr>
            <a:r>
              <a:rPr lang="it" sz="1600">
                <a:solidFill>
                  <a:srgbClr val="00154D"/>
                </a:solidFill>
                <a:latin typeface="Roboto"/>
                <a:ea typeface="Roboto"/>
                <a:cs typeface="Roboto"/>
                <a:sym typeface="Roboto"/>
              </a:rPr>
              <a:t>Rete NAT inclusiva della macchina virtuali di Kali e delle VM vulnerabili su cui addestrarsi</a:t>
            </a:r>
            <a:endParaRPr sz="1600">
              <a:solidFill>
                <a:srgbClr val="00154D"/>
              </a:solidFill>
              <a:latin typeface="Roboto"/>
              <a:ea typeface="Roboto"/>
              <a:cs typeface="Roboto"/>
              <a:sym typeface="Roboto"/>
            </a:endParaRPr>
          </a:p>
          <a:p>
            <a:pPr indent="0" lvl="0" marL="0" rtl="0" algn="l">
              <a:spcBef>
                <a:spcPts val="0"/>
              </a:spcBef>
              <a:spcAft>
                <a:spcPts val="0"/>
              </a:spcAft>
              <a:buNone/>
            </a:pPr>
            <a:r>
              <a:t/>
            </a:r>
            <a:endParaRPr sz="1900">
              <a:solidFill>
                <a:srgbClr val="00154D"/>
              </a:solidFill>
              <a:latin typeface="Roboto"/>
              <a:ea typeface="Roboto"/>
              <a:cs typeface="Roboto"/>
              <a:sym typeface="Roboto"/>
            </a:endParaRPr>
          </a:p>
        </p:txBody>
      </p:sp>
      <p:sp>
        <p:nvSpPr>
          <p:cNvPr id="99" name="Google Shape;99;p17"/>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pic>
        <p:nvPicPr>
          <p:cNvPr id="100" name="Google Shape;100;p17"/>
          <p:cNvPicPr preferRelativeResize="0"/>
          <p:nvPr/>
        </p:nvPicPr>
        <p:blipFill>
          <a:blip r:embed="rId4">
            <a:alphaModFix/>
          </a:blip>
          <a:stretch>
            <a:fillRect/>
          </a:stretch>
        </p:blipFill>
        <p:spPr>
          <a:xfrm>
            <a:off x="316051" y="658775"/>
            <a:ext cx="3237979" cy="4066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106" name="Google Shape;106;p18"/>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Ambienti reali e ambienti virtuali</a:t>
            </a:r>
            <a:endParaRPr b="1" sz="2100">
              <a:solidFill>
                <a:schemeClr val="lt1"/>
              </a:solidFill>
              <a:latin typeface="Roboto"/>
              <a:ea typeface="Roboto"/>
              <a:cs typeface="Roboto"/>
              <a:sym typeface="Roboto"/>
            </a:endParaRPr>
          </a:p>
        </p:txBody>
      </p:sp>
      <p:pic>
        <p:nvPicPr>
          <p:cNvPr id="107" name="Google Shape;107;p18"/>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108" name="Google Shape;108;p18"/>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pic>
        <p:nvPicPr>
          <p:cNvPr id="109" name="Google Shape;109;p18"/>
          <p:cNvPicPr preferRelativeResize="0"/>
          <p:nvPr/>
        </p:nvPicPr>
        <p:blipFill>
          <a:blip r:embed="rId4">
            <a:alphaModFix/>
          </a:blip>
          <a:stretch>
            <a:fillRect/>
          </a:stretch>
        </p:blipFill>
        <p:spPr>
          <a:xfrm>
            <a:off x="822575" y="2399350"/>
            <a:ext cx="7572652" cy="2103525"/>
          </a:xfrm>
          <a:prstGeom prst="rect">
            <a:avLst/>
          </a:prstGeom>
          <a:noFill/>
          <a:ln>
            <a:noFill/>
          </a:ln>
        </p:spPr>
      </p:pic>
      <p:sp>
        <p:nvSpPr>
          <p:cNvPr id="110" name="Google Shape;110;p18"/>
          <p:cNvSpPr txBox="1"/>
          <p:nvPr/>
        </p:nvSpPr>
        <p:spPr>
          <a:xfrm>
            <a:off x="373725" y="814625"/>
            <a:ext cx="8321100" cy="14496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00154D"/>
              </a:buClr>
              <a:buSzPts val="1900"/>
              <a:buFont typeface="Roboto"/>
              <a:buChar char="●"/>
            </a:pPr>
            <a:r>
              <a:rPr lang="it" sz="1600">
                <a:solidFill>
                  <a:srgbClr val="00154D"/>
                </a:solidFill>
                <a:latin typeface="Roboto"/>
                <a:ea typeface="Roboto"/>
                <a:cs typeface="Roboto"/>
                <a:sym typeface="Roboto"/>
              </a:rPr>
              <a:t>Trasliamo l’ambiente di lavoro al “</a:t>
            </a:r>
            <a:r>
              <a:rPr i="1" lang="it" sz="1600">
                <a:solidFill>
                  <a:srgbClr val="00154D"/>
                </a:solidFill>
                <a:latin typeface="Roboto"/>
                <a:ea typeface="Roboto"/>
                <a:cs typeface="Roboto"/>
                <a:sym typeface="Roboto"/>
              </a:rPr>
              <a:t>mondo reale</a:t>
            </a:r>
            <a:r>
              <a:rPr lang="it" sz="1600">
                <a:solidFill>
                  <a:srgbClr val="00154D"/>
                </a:solidFill>
                <a:latin typeface="Roboto"/>
                <a:ea typeface="Roboto"/>
                <a:cs typeface="Roboto"/>
                <a:sym typeface="Roboto"/>
              </a:rPr>
              <a:t>” e tralasciamo i dettagli di networking.</a:t>
            </a:r>
            <a:br>
              <a:rPr lang="it" sz="1600">
                <a:solidFill>
                  <a:srgbClr val="00154D"/>
                </a:solidFill>
                <a:latin typeface="Roboto"/>
                <a:ea typeface="Roboto"/>
                <a:cs typeface="Roboto"/>
                <a:sym typeface="Roboto"/>
              </a:rPr>
            </a:br>
            <a:r>
              <a:rPr lang="it" sz="1600">
                <a:solidFill>
                  <a:srgbClr val="00154D"/>
                </a:solidFill>
                <a:latin typeface="Roboto"/>
                <a:ea typeface="Roboto"/>
                <a:cs typeface="Roboto"/>
                <a:sym typeface="Roboto"/>
              </a:rPr>
              <a:t>Lo studente si confronterà con </a:t>
            </a:r>
            <a:r>
              <a:rPr i="1" lang="it" sz="1600">
                <a:solidFill>
                  <a:srgbClr val="00154D"/>
                </a:solidFill>
                <a:latin typeface="Roboto"/>
                <a:ea typeface="Roboto"/>
                <a:cs typeface="Roboto"/>
                <a:sym typeface="Roboto"/>
              </a:rPr>
              <a:t>un</a:t>
            </a:r>
            <a:r>
              <a:rPr lang="it" sz="1600">
                <a:solidFill>
                  <a:srgbClr val="00154D"/>
                </a:solidFill>
                <a:latin typeface="Roboto"/>
                <a:ea typeface="Roboto"/>
                <a:cs typeface="Roboto"/>
                <a:sym typeface="Roboto"/>
              </a:rPr>
              <a:t> certo server che ospiterà un applicativo da analizzare secondo le metodologie studiate durante il corso.</a:t>
            </a:r>
            <a:br>
              <a:rPr lang="it" sz="1600">
                <a:solidFill>
                  <a:srgbClr val="00154D"/>
                </a:solidFill>
                <a:latin typeface="Roboto"/>
                <a:ea typeface="Roboto"/>
                <a:cs typeface="Roboto"/>
                <a:sym typeface="Roboto"/>
              </a:rPr>
            </a:br>
            <a:endParaRPr sz="1600">
              <a:solidFill>
                <a:srgbClr val="00154D"/>
              </a:solidFill>
              <a:latin typeface="Roboto"/>
              <a:ea typeface="Roboto"/>
              <a:cs typeface="Roboto"/>
              <a:sym typeface="Roboto"/>
            </a:endParaRPr>
          </a:p>
          <a:p>
            <a:pPr indent="-330200" lvl="0" marL="457200" rtl="0" algn="l">
              <a:spcBef>
                <a:spcPts val="0"/>
              </a:spcBef>
              <a:spcAft>
                <a:spcPts val="0"/>
              </a:spcAft>
              <a:buClr>
                <a:srgbClr val="00154D"/>
              </a:buClr>
              <a:buSzPts val="1600"/>
              <a:buFont typeface="Roboto"/>
              <a:buChar char="●"/>
            </a:pPr>
            <a:r>
              <a:rPr lang="it" sz="1600">
                <a:solidFill>
                  <a:srgbClr val="00154D"/>
                </a:solidFill>
                <a:latin typeface="Roboto"/>
                <a:ea typeface="Roboto"/>
                <a:cs typeface="Roboto"/>
                <a:sym typeface="Roboto"/>
              </a:rPr>
              <a:t>Quindi, qualcosa del genere?</a:t>
            </a:r>
            <a:endParaRPr sz="1600">
              <a:solidFill>
                <a:srgbClr val="00154D"/>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116" name="Google Shape;116;p19"/>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Ambienti reali e ambienti virtuali</a:t>
            </a:r>
            <a:endParaRPr b="1" sz="2100">
              <a:solidFill>
                <a:schemeClr val="lt1"/>
              </a:solidFill>
              <a:latin typeface="Roboto"/>
              <a:ea typeface="Roboto"/>
              <a:cs typeface="Roboto"/>
              <a:sym typeface="Roboto"/>
            </a:endParaRPr>
          </a:p>
        </p:txBody>
      </p:sp>
      <p:pic>
        <p:nvPicPr>
          <p:cNvPr id="117" name="Google Shape;117;p19"/>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118" name="Google Shape;118;p19"/>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119" name="Google Shape;119;p19"/>
          <p:cNvSpPr txBox="1"/>
          <p:nvPr/>
        </p:nvSpPr>
        <p:spPr>
          <a:xfrm>
            <a:off x="429775" y="754125"/>
            <a:ext cx="7842000" cy="1507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0154D"/>
              </a:buClr>
              <a:buSzPts val="1600"/>
              <a:buFont typeface="Roboto"/>
              <a:buChar char="●"/>
            </a:pPr>
            <a:r>
              <a:rPr lang="it" sz="1600">
                <a:solidFill>
                  <a:srgbClr val="00154D"/>
                </a:solidFill>
                <a:latin typeface="Roboto"/>
                <a:ea typeface="Roboto"/>
                <a:cs typeface="Roboto"/>
                <a:sym typeface="Roboto"/>
              </a:rPr>
              <a:t>Il server in questione è </a:t>
            </a:r>
            <a:r>
              <a:rPr i="1" lang="it" sz="1600">
                <a:solidFill>
                  <a:srgbClr val="00154D"/>
                </a:solidFill>
                <a:latin typeface="Roboto"/>
                <a:ea typeface="Roboto"/>
                <a:cs typeface="Roboto"/>
                <a:sym typeface="Roboto"/>
              </a:rPr>
              <a:t>plausibilmente </a:t>
            </a:r>
            <a:r>
              <a:rPr lang="it" sz="1600">
                <a:solidFill>
                  <a:srgbClr val="00154D"/>
                </a:solidFill>
                <a:latin typeface="Roboto"/>
                <a:ea typeface="Roboto"/>
                <a:cs typeface="Roboto"/>
                <a:sym typeface="Roboto"/>
              </a:rPr>
              <a:t>gestito da un </a:t>
            </a:r>
            <a:r>
              <a:rPr b="1" lang="it" sz="1600">
                <a:solidFill>
                  <a:srgbClr val="00154D"/>
                </a:solidFill>
                <a:latin typeface="Roboto"/>
                <a:ea typeface="Roboto"/>
                <a:cs typeface="Roboto"/>
                <a:sym typeface="Roboto"/>
              </a:rPr>
              <a:t>cloud provider </a:t>
            </a:r>
            <a:br>
              <a:rPr b="1" lang="it" sz="1600">
                <a:solidFill>
                  <a:srgbClr val="00154D"/>
                </a:solidFill>
                <a:latin typeface="Roboto"/>
                <a:ea typeface="Roboto"/>
                <a:cs typeface="Roboto"/>
                <a:sym typeface="Roboto"/>
              </a:rPr>
            </a:br>
            <a:r>
              <a:rPr lang="it" sz="1600">
                <a:solidFill>
                  <a:srgbClr val="00154D"/>
                </a:solidFill>
                <a:latin typeface="Roboto"/>
                <a:ea typeface="Roboto"/>
                <a:cs typeface="Roboto"/>
                <a:sym typeface="Roboto"/>
              </a:rPr>
              <a:t>(es. AWS, Stati Uniti) o da un co-locator bare-metal (es. Hetzner, Germania)</a:t>
            </a:r>
            <a:endParaRPr sz="1600">
              <a:solidFill>
                <a:srgbClr val="00154D"/>
              </a:solidFill>
              <a:latin typeface="Roboto"/>
              <a:ea typeface="Roboto"/>
              <a:cs typeface="Roboto"/>
              <a:sym typeface="Roboto"/>
            </a:endParaRPr>
          </a:p>
          <a:p>
            <a:pPr indent="-330200" lvl="0" marL="457200" rtl="0" algn="l">
              <a:spcBef>
                <a:spcPts val="0"/>
              </a:spcBef>
              <a:spcAft>
                <a:spcPts val="0"/>
              </a:spcAft>
              <a:buClr>
                <a:srgbClr val="00154D"/>
              </a:buClr>
              <a:buSzPts val="1600"/>
              <a:buFont typeface="Roboto"/>
              <a:buChar char="●"/>
            </a:pPr>
            <a:r>
              <a:rPr lang="it" sz="1600">
                <a:solidFill>
                  <a:srgbClr val="00154D"/>
                </a:solidFill>
                <a:latin typeface="Roboto"/>
                <a:ea typeface="Roboto"/>
                <a:cs typeface="Roboto"/>
                <a:sym typeface="Roboto"/>
              </a:rPr>
              <a:t>L’alternativa è una soluzione </a:t>
            </a:r>
            <a:r>
              <a:rPr b="1" lang="it" sz="1600">
                <a:solidFill>
                  <a:srgbClr val="00154D"/>
                </a:solidFill>
                <a:latin typeface="Roboto"/>
                <a:ea typeface="Roboto"/>
                <a:cs typeface="Roboto"/>
                <a:sym typeface="Roboto"/>
              </a:rPr>
              <a:t>on-premise</a:t>
            </a:r>
            <a:r>
              <a:rPr lang="it" sz="1600">
                <a:solidFill>
                  <a:srgbClr val="00154D"/>
                </a:solidFill>
                <a:latin typeface="Roboto"/>
                <a:ea typeface="Roboto"/>
                <a:cs typeface="Roboto"/>
                <a:sym typeface="Roboto"/>
              </a:rPr>
              <a:t> </a:t>
            </a:r>
            <a:r>
              <a:rPr i="1" lang="it" sz="1600">
                <a:solidFill>
                  <a:srgbClr val="00154D"/>
                </a:solidFill>
                <a:latin typeface="Roboto"/>
                <a:ea typeface="Roboto"/>
                <a:cs typeface="Roboto"/>
                <a:sym typeface="Roboto"/>
              </a:rPr>
              <a:t>in-house</a:t>
            </a:r>
            <a:r>
              <a:rPr lang="it" sz="1600">
                <a:solidFill>
                  <a:srgbClr val="00154D"/>
                </a:solidFill>
                <a:latin typeface="Roboto"/>
                <a:ea typeface="Roboto"/>
                <a:cs typeface="Roboto"/>
                <a:sym typeface="Roboto"/>
              </a:rPr>
              <a:t>, che comporta oneri aggiuntivi</a:t>
            </a:r>
            <a:endParaRPr sz="1600">
              <a:solidFill>
                <a:srgbClr val="00154D"/>
              </a:solidFill>
              <a:latin typeface="Roboto"/>
              <a:ea typeface="Roboto"/>
              <a:cs typeface="Roboto"/>
              <a:sym typeface="Roboto"/>
            </a:endParaRPr>
          </a:p>
        </p:txBody>
      </p:sp>
      <p:pic>
        <p:nvPicPr>
          <p:cNvPr id="120" name="Google Shape;120;p19"/>
          <p:cNvPicPr preferRelativeResize="0"/>
          <p:nvPr/>
        </p:nvPicPr>
        <p:blipFill>
          <a:blip r:embed="rId4">
            <a:alphaModFix/>
          </a:blip>
          <a:stretch>
            <a:fillRect/>
          </a:stretch>
        </p:blipFill>
        <p:spPr>
          <a:xfrm>
            <a:off x="818900" y="1825675"/>
            <a:ext cx="7506202" cy="2803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126" name="Google Shape;126;p20"/>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Ambienti reali e ambienti virtuali</a:t>
            </a:r>
            <a:endParaRPr b="1" sz="2100">
              <a:solidFill>
                <a:schemeClr val="lt1"/>
              </a:solidFill>
              <a:latin typeface="Roboto"/>
              <a:ea typeface="Roboto"/>
              <a:cs typeface="Roboto"/>
              <a:sym typeface="Roboto"/>
            </a:endParaRPr>
          </a:p>
        </p:txBody>
      </p:sp>
      <p:pic>
        <p:nvPicPr>
          <p:cNvPr id="127" name="Google Shape;127;p20"/>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128" name="Google Shape;128;p20"/>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129" name="Google Shape;129;p20"/>
          <p:cNvSpPr txBox="1"/>
          <p:nvPr/>
        </p:nvSpPr>
        <p:spPr>
          <a:xfrm>
            <a:off x="355750" y="726100"/>
            <a:ext cx="8206500" cy="1507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0154D"/>
              </a:buClr>
              <a:buSzPts val="1600"/>
              <a:buFont typeface="Roboto"/>
              <a:buChar char="●"/>
            </a:pPr>
            <a:r>
              <a:rPr lang="it" sz="1600">
                <a:solidFill>
                  <a:srgbClr val="00154D"/>
                </a:solidFill>
                <a:latin typeface="Roboto"/>
                <a:ea typeface="Roboto"/>
                <a:cs typeface="Roboto"/>
                <a:sym typeface="Roboto"/>
              </a:rPr>
              <a:t>Nella pratica, AWS ti disporrebbe uno </a:t>
            </a:r>
            <a:r>
              <a:rPr i="1" lang="it" sz="1600">
                <a:solidFill>
                  <a:srgbClr val="00154D"/>
                </a:solidFill>
                <a:latin typeface="Roboto"/>
                <a:ea typeface="Roboto"/>
                <a:cs typeface="Roboto"/>
                <a:sym typeface="Roboto"/>
              </a:rPr>
              <a:t>slice </a:t>
            </a:r>
            <a:r>
              <a:rPr lang="it" sz="1600">
                <a:solidFill>
                  <a:srgbClr val="00154D"/>
                </a:solidFill>
                <a:latin typeface="Roboto"/>
                <a:ea typeface="Roboto"/>
                <a:cs typeface="Roboto"/>
                <a:sym typeface="Roboto"/>
              </a:rPr>
              <a:t>del server nella forma di una macchina virtuale, in </a:t>
            </a:r>
            <a:r>
              <a:rPr lang="it" sz="1600" u="sng">
                <a:solidFill>
                  <a:srgbClr val="00154D"/>
                </a:solidFill>
                <a:latin typeface="Roboto"/>
                <a:ea typeface="Roboto"/>
                <a:cs typeface="Roboto"/>
                <a:sym typeface="Roboto"/>
              </a:rPr>
              <a:t>co-locazione virtuale con VM di altri clienti</a:t>
            </a:r>
            <a:endParaRPr sz="1600" u="sng">
              <a:solidFill>
                <a:srgbClr val="00154D"/>
              </a:solidFill>
              <a:latin typeface="Roboto"/>
              <a:ea typeface="Roboto"/>
              <a:cs typeface="Roboto"/>
              <a:sym typeface="Roboto"/>
            </a:endParaRPr>
          </a:p>
          <a:p>
            <a:pPr indent="-330200" lvl="0" marL="457200" rtl="0" algn="l">
              <a:spcBef>
                <a:spcPts val="0"/>
              </a:spcBef>
              <a:spcAft>
                <a:spcPts val="0"/>
              </a:spcAft>
              <a:buClr>
                <a:srgbClr val="00154D"/>
              </a:buClr>
              <a:buSzPts val="1600"/>
              <a:buFont typeface="Roboto"/>
              <a:buChar char="●"/>
            </a:pPr>
            <a:r>
              <a:rPr b="1" lang="it" sz="1600">
                <a:solidFill>
                  <a:srgbClr val="00154D"/>
                </a:solidFill>
                <a:latin typeface="Roboto"/>
                <a:ea typeface="Roboto"/>
                <a:cs typeface="Roboto"/>
                <a:sym typeface="Roboto"/>
              </a:rPr>
              <a:t>L’applicativo giacerebbe sulla VM</a:t>
            </a:r>
            <a:r>
              <a:rPr lang="it" sz="1600">
                <a:solidFill>
                  <a:srgbClr val="00154D"/>
                </a:solidFill>
                <a:latin typeface="Roboto"/>
                <a:ea typeface="Roboto"/>
                <a:cs typeface="Roboto"/>
                <a:sym typeface="Roboto"/>
              </a:rPr>
              <a:t>, schermata dal resto del server</a:t>
            </a:r>
            <a:endParaRPr sz="1600">
              <a:solidFill>
                <a:srgbClr val="00154D"/>
              </a:solidFill>
              <a:latin typeface="Roboto"/>
              <a:ea typeface="Roboto"/>
              <a:cs typeface="Roboto"/>
              <a:sym typeface="Roboto"/>
            </a:endParaRPr>
          </a:p>
        </p:txBody>
      </p:sp>
      <p:pic>
        <p:nvPicPr>
          <p:cNvPr id="130" name="Google Shape;130;p20"/>
          <p:cNvPicPr preferRelativeResize="0"/>
          <p:nvPr/>
        </p:nvPicPr>
        <p:blipFill>
          <a:blip r:embed="rId4">
            <a:alphaModFix/>
          </a:blip>
          <a:stretch>
            <a:fillRect/>
          </a:stretch>
        </p:blipFill>
        <p:spPr>
          <a:xfrm>
            <a:off x="1512800" y="1713350"/>
            <a:ext cx="6118400" cy="2987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p:nvPr/>
        </p:nvSpPr>
        <p:spPr>
          <a:xfrm>
            <a:off x="0" y="0"/>
            <a:ext cx="9144000" cy="562200"/>
          </a:xfrm>
          <a:prstGeom prst="rect">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chemeClr val="lt1"/>
              </a:solidFill>
              <a:latin typeface="Roboto"/>
              <a:ea typeface="Roboto"/>
              <a:cs typeface="Roboto"/>
              <a:sym typeface="Roboto"/>
            </a:endParaRPr>
          </a:p>
        </p:txBody>
      </p:sp>
      <p:sp>
        <p:nvSpPr>
          <p:cNvPr id="136" name="Google Shape;136;p21"/>
          <p:cNvSpPr txBox="1"/>
          <p:nvPr/>
        </p:nvSpPr>
        <p:spPr>
          <a:xfrm>
            <a:off x="208925" y="41575"/>
            <a:ext cx="554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2100">
                <a:solidFill>
                  <a:schemeClr val="lt1"/>
                </a:solidFill>
                <a:latin typeface="Roboto"/>
                <a:ea typeface="Roboto"/>
                <a:cs typeface="Roboto"/>
                <a:sym typeface="Roboto"/>
              </a:rPr>
              <a:t>Ambienti reali e ambienti virtuali</a:t>
            </a:r>
            <a:endParaRPr b="1" sz="2100">
              <a:solidFill>
                <a:schemeClr val="lt1"/>
              </a:solidFill>
              <a:latin typeface="Roboto"/>
              <a:ea typeface="Roboto"/>
              <a:cs typeface="Roboto"/>
              <a:sym typeface="Roboto"/>
            </a:endParaRPr>
          </a:p>
        </p:txBody>
      </p:sp>
      <p:pic>
        <p:nvPicPr>
          <p:cNvPr id="137" name="Google Shape;137;p21"/>
          <p:cNvPicPr preferRelativeResize="0"/>
          <p:nvPr/>
        </p:nvPicPr>
        <p:blipFill>
          <a:blip r:embed="rId3">
            <a:alphaModFix/>
          </a:blip>
          <a:stretch>
            <a:fillRect/>
          </a:stretch>
        </p:blipFill>
        <p:spPr>
          <a:xfrm>
            <a:off x="7932150" y="184750"/>
            <a:ext cx="629875" cy="629875"/>
          </a:xfrm>
          <a:prstGeom prst="rect">
            <a:avLst/>
          </a:prstGeom>
          <a:noFill/>
          <a:ln>
            <a:noFill/>
          </a:ln>
        </p:spPr>
      </p:pic>
      <p:sp>
        <p:nvSpPr>
          <p:cNvPr id="138" name="Google Shape;138;p21"/>
          <p:cNvSpPr/>
          <p:nvPr/>
        </p:nvSpPr>
        <p:spPr>
          <a:xfrm>
            <a:off x="0" y="4821450"/>
            <a:ext cx="9144000" cy="321900"/>
          </a:xfrm>
          <a:prstGeom prst="rect">
            <a:avLst/>
          </a:prstGeom>
          <a:solidFill>
            <a:srgbClr val="326D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900">
                <a:solidFill>
                  <a:schemeClr val="lt1"/>
                </a:solidFill>
                <a:latin typeface="Roboto"/>
                <a:ea typeface="Roboto"/>
                <a:cs typeface="Roboto"/>
                <a:sym typeface="Roboto"/>
              </a:rPr>
              <a:t>Kubernetes Observability &amp; Detection Engineering.  </a:t>
            </a:r>
            <a:r>
              <a:rPr lang="it" sz="900">
                <a:solidFill>
                  <a:schemeClr val="lt1"/>
                </a:solidFill>
                <a:latin typeface="Roboto"/>
                <a:ea typeface="Roboto"/>
                <a:cs typeface="Roboto"/>
                <a:sym typeface="Roboto"/>
              </a:rPr>
              <a:t>Analisi di Antonio Gravino per il corso di </a:t>
            </a:r>
            <a:r>
              <a:rPr i="1" lang="it" sz="900">
                <a:solidFill>
                  <a:schemeClr val="lt1"/>
                </a:solidFill>
                <a:latin typeface="Roboto"/>
                <a:ea typeface="Roboto"/>
                <a:cs typeface="Roboto"/>
                <a:sym typeface="Roboto"/>
              </a:rPr>
              <a:t>Penetration Testing &amp; Ethical Hacking</a:t>
            </a:r>
            <a:r>
              <a:rPr lang="it" sz="900">
                <a:solidFill>
                  <a:schemeClr val="lt1"/>
                </a:solidFill>
                <a:latin typeface="Roboto"/>
                <a:ea typeface="Roboto"/>
                <a:cs typeface="Roboto"/>
                <a:sym typeface="Roboto"/>
              </a:rPr>
              <a:t>, a.a. 23/24</a:t>
            </a:r>
            <a:endParaRPr sz="900">
              <a:solidFill>
                <a:schemeClr val="lt1"/>
              </a:solidFill>
              <a:latin typeface="Roboto"/>
              <a:ea typeface="Roboto"/>
              <a:cs typeface="Roboto"/>
              <a:sym typeface="Roboto"/>
            </a:endParaRPr>
          </a:p>
        </p:txBody>
      </p:sp>
      <p:sp>
        <p:nvSpPr>
          <p:cNvPr id="139" name="Google Shape;139;p21"/>
          <p:cNvSpPr txBox="1"/>
          <p:nvPr/>
        </p:nvSpPr>
        <p:spPr>
          <a:xfrm>
            <a:off x="355750" y="726100"/>
            <a:ext cx="8068200" cy="1507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00154D"/>
              </a:buClr>
              <a:buSzPts val="1700"/>
              <a:buFont typeface="Roboto"/>
              <a:buChar char="●"/>
            </a:pPr>
            <a:r>
              <a:rPr lang="it" sz="1700">
                <a:solidFill>
                  <a:srgbClr val="00154D"/>
                </a:solidFill>
                <a:latin typeface="Roboto"/>
                <a:ea typeface="Roboto"/>
                <a:cs typeface="Roboto"/>
                <a:sym typeface="Roboto"/>
              </a:rPr>
              <a:t>Inoltre, il </a:t>
            </a:r>
            <a:r>
              <a:rPr b="1" lang="it" sz="1700">
                <a:solidFill>
                  <a:srgbClr val="00154D"/>
                </a:solidFill>
                <a:latin typeface="Roboto"/>
                <a:ea typeface="Roboto"/>
                <a:cs typeface="Roboto"/>
                <a:sym typeface="Roboto"/>
              </a:rPr>
              <a:t>carico di lavoro</a:t>
            </a:r>
            <a:r>
              <a:rPr lang="it" sz="1700">
                <a:solidFill>
                  <a:srgbClr val="00154D"/>
                </a:solidFill>
                <a:latin typeface="Roboto"/>
                <a:ea typeface="Roboto"/>
                <a:cs typeface="Roboto"/>
                <a:sym typeface="Roboto"/>
              </a:rPr>
              <a:t> di un tipico applicativo viene generalmente </a:t>
            </a:r>
            <a:r>
              <a:rPr b="1" lang="it" sz="1700">
                <a:solidFill>
                  <a:srgbClr val="00154D"/>
                </a:solidFill>
                <a:latin typeface="Roboto"/>
                <a:ea typeface="Roboto"/>
                <a:cs typeface="Roboto"/>
                <a:sym typeface="Roboto"/>
              </a:rPr>
              <a:t>distribuito orizzontalmente</a:t>
            </a:r>
            <a:r>
              <a:rPr lang="it" sz="1700">
                <a:solidFill>
                  <a:srgbClr val="00154D"/>
                </a:solidFill>
                <a:latin typeface="Roboto"/>
                <a:ea typeface="Roboto"/>
                <a:cs typeface="Roboto"/>
                <a:sym typeface="Roboto"/>
              </a:rPr>
              <a:t> su un </a:t>
            </a:r>
            <a:r>
              <a:rPr b="1" lang="it" sz="1700">
                <a:solidFill>
                  <a:srgbClr val="00154D"/>
                </a:solidFill>
                <a:latin typeface="Roboto"/>
                <a:ea typeface="Roboto"/>
                <a:cs typeface="Roboto"/>
                <a:sym typeface="Roboto"/>
              </a:rPr>
              <a:t>cluster di macchine virtuali</a:t>
            </a:r>
            <a:r>
              <a:rPr lang="it" sz="1700">
                <a:solidFill>
                  <a:srgbClr val="00154D"/>
                </a:solidFill>
                <a:latin typeface="Roboto"/>
                <a:ea typeface="Roboto"/>
                <a:cs typeface="Roboto"/>
                <a:sym typeface="Roboto"/>
              </a:rPr>
              <a:t>, ospitate su server gestiti dal provider</a:t>
            </a:r>
            <a:endParaRPr sz="1700">
              <a:solidFill>
                <a:srgbClr val="00154D"/>
              </a:solidFill>
              <a:latin typeface="Roboto"/>
              <a:ea typeface="Roboto"/>
              <a:cs typeface="Roboto"/>
              <a:sym typeface="Roboto"/>
            </a:endParaRPr>
          </a:p>
        </p:txBody>
      </p:sp>
      <p:pic>
        <p:nvPicPr>
          <p:cNvPr id="140" name="Google Shape;140;p21"/>
          <p:cNvPicPr preferRelativeResize="0"/>
          <p:nvPr/>
        </p:nvPicPr>
        <p:blipFill>
          <a:blip r:embed="rId4">
            <a:alphaModFix/>
          </a:blip>
          <a:stretch>
            <a:fillRect/>
          </a:stretch>
        </p:blipFill>
        <p:spPr>
          <a:xfrm>
            <a:off x="1316650" y="1704000"/>
            <a:ext cx="6615501" cy="2981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